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29" r:id="rId3"/>
    <p:sldId id="330" r:id="rId4"/>
    <p:sldId id="541" r:id="rId5"/>
    <p:sldId id="543" r:id="rId6"/>
    <p:sldId id="555" r:id="rId7"/>
    <p:sldId id="556" r:id="rId8"/>
    <p:sldId id="554" r:id="rId9"/>
    <p:sldId id="559" r:id="rId10"/>
    <p:sldId id="557" r:id="rId11"/>
    <p:sldId id="558" r:id="rId12"/>
    <p:sldId id="560" r:id="rId13"/>
    <p:sldId id="561" r:id="rId14"/>
    <p:sldId id="562" r:id="rId15"/>
    <p:sldId id="284" r:id="rId16"/>
    <p:sldId id="293" r:id="rId17"/>
    <p:sldId id="294" r:id="rId18"/>
    <p:sldId id="295" r:id="rId19"/>
    <p:sldId id="296" r:id="rId20"/>
    <p:sldId id="297" r:id="rId21"/>
    <p:sldId id="298" r:id="rId22"/>
    <p:sldId id="564" r:id="rId23"/>
    <p:sldId id="565" r:id="rId24"/>
    <p:sldId id="301" r:id="rId25"/>
    <p:sldId id="566" r:id="rId26"/>
    <p:sldId id="568" r:id="rId27"/>
    <p:sldId id="567" r:id="rId28"/>
    <p:sldId id="315" r:id="rId29"/>
    <p:sldId id="299" r:id="rId30"/>
    <p:sldId id="302" r:id="rId31"/>
    <p:sldId id="316" r:id="rId32"/>
    <p:sldId id="300" r:id="rId33"/>
    <p:sldId id="313" r:id="rId34"/>
    <p:sldId id="303" r:id="rId35"/>
    <p:sldId id="310" r:id="rId36"/>
    <p:sldId id="311" r:id="rId37"/>
    <p:sldId id="312" r:id="rId38"/>
    <p:sldId id="563" r:id="rId39"/>
    <p:sldId id="308" r:id="rId40"/>
    <p:sldId id="309" r:id="rId41"/>
    <p:sldId id="307" r:id="rId42"/>
    <p:sldId id="322" r:id="rId43"/>
    <p:sldId id="320" r:id="rId44"/>
    <p:sldId id="32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8AE4-88FA-4208-3334-0E4B3BD752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53CC92-379C-B70D-06EC-77EADE254B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0B63B7-3E2D-5827-5B2F-6FF7AD10F447}"/>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5" name="Footer Placeholder 4">
            <a:extLst>
              <a:ext uri="{FF2B5EF4-FFF2-40B4-BE49-F238E27FC236}">
                <a16:creationId xmlns:a16="http://schemas.microsoft.com/office/drawing/2014/main" id="{EE2E1702-551D-2DA0-CCD0-CF057C5C1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AD27A-80C3-1FA2-0A3A-2DC11750A35B}"/>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164463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3F2E-C529-B8AA-D34B-8E4C6FCF2F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F7E097-9C79-76DD-26D0-34C1C2581C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C7028-FC6C-9A14-9DB5-2D68F7C67998}"/>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5" name="Footer Placeholder 4">
            <a:extLst>
              <a:ext uri="{FF2B5EF4-FFF2-40B4-BE49-F238E27FC236}">
                <a16:creationId xmlns:a16="http://schemas.microsoft.com/office/drawing/2014/main" id="{A399BF4E-BDC9-70FF-A9A4-97BC3210B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A56EB-DEFC-0ABC-5F70-574A43910650}"/>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96101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AF6A9-A4F2-5F16-5107-731189C28D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B3AAF-D4DF-4AF7-0ED2-B194DDFA5B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69CCFF-5197-1A1A-E543-B5653169819E}"/>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5" name="Footer Placeholder 4">
            <a:extLst>
              <a:ext uri="{FF2B5EF4-FFF2-40B4-BE49-F238E27FC236}">
                <a16:creationId xmlns:a16="http://schemas.microsoft.com/office/drawing/2014/main" id="{4FC6B7AC-9209-6C76-24D0-306CBE521F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0ACCE-BE63-9FC8-1A04-95B17405AD7F}"/>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783035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ECC2-B7E6-0F2C-4E7B-1EED6AFA11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715CD7-E793-1D92-6C74-5846A908CC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956B3-2DFB-8B8D-D27E-2B39025E3390}"/>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5" name="Footer Placeholder 4">
            <a:extLst>
              <a:ext uri="{FF2B5EF4-FFF2-40B4-BE49-F238E27FC236}">
                <a16:creationId xmlns:a16="http://schemas.microsoft.com/office/drawing/2014/main" id="{45B11A64-5791-46C7-14B6-D9EF901CC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50287-AA93-B861-8274-A118F6E560FA}"/>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4163546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464B-DE3C-22D2-3E1A-2A127B5E21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0D971D-DEE5-93BD-BA87-3E16DE9BF3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E0D4C5-92B6-6E6A-383E-EC2C2E839A3B}"/>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5" name="Footer Placeholder 4">
            <a:extLst>
              <a:ext uri="{FF2B5EF4-FFF2-40B4-BE49-F238E27FC236}">
                <a16:creationId xmlns:a16="http://schemas.microsoft.com/office/drawing/2014/main" id="{AB6CFF6D-C338-6607-C9DF-162FEFE6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2440A-369A-DD3A-BD2F-6A39C0476F52}"/>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730886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944D-2F84-EAFA-852A-BA116C53B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D9C8B0-83EA-1E8F-E647-A9D1A4428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19EB-5ED1-838B-57C8-09DD9CA7A2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26EA3F-2BB4-D7ED-D703-B69CB0E2730E}"/>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6" name="Footer Placeholder 5">
            <a:extLst>
              <a:ext uri="{FF2B5EF4-FFF2-40B4-BE49-F238E27FC236}">
                <a16:creationId xmlns:a16="http://schemas.microsoft.com/office/drawing/2014/main" id="{60BB45D8-71A0-636C-9531-B8CEB50530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2ACA5B-7ED4-48E4-B2C5-A2C316CBE324}"/>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329424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BEE6-6D37-189C-E289-6D657E21D4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BCBDD-7193-FBB3-88D1-F521140972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F98691-3E97-98C5-D9E0-5F0E193FDF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645312-2CA3-629F-786E-790DB2143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4A2E4A-5E92-B065-28F4-3A9F23516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1D375B-A185-9029-F5FE-F6DF039D34AF}"/>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8" name="Footer Placeholder 7">
            <a:extLst>
              <a:ext uri="{FF2B5EF4-FFF2-40B4-BE49-F238E27FC236}">
                <a16:creationId xmlns:a16="http://schemas.microsoft.com/office/drawing/2014/main" id="{BE4DFC71-15B1-BFD0-CEB1-26E7D1172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9626EF-B720-D303-95E9-4A215BC5BBFF}"/>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243559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6451-0CA0-179B-B60B-7CCEDC50AE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9E7797-8E94-2E88-6A03-6568ADF82E17}"/>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4" name="Footer Placeholder 3">
            <a:extLst>
              <a:ext uri="{FF2B5EF4-FFF2-40B4-BE49-F238E27FC236}">
                <a16:creationId xmlns:a16="http://schemas.microsoft.com/office/drawing/2014/main" id="{2B36839C-9FB9-4D24-CF0B-4295B8B05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96DF78-F577-C3DE-0FBD-A30DE472617C}"/>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308952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52F1F2-D21C-28AF-5304-9B6AFBD8AA05}"/>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3" name="Footer Placeholder 2">
            <a:extLst>
              <a:ext uri="{FF2B5EF4-FFF2-40B4-BE49-F238E27FC236}">
                <a16:creationId xmlns:a16="http://schemas.microsoft.com/office/drawing/2014/main" id="{CA2A34C5-7472-71DF-7DE6-9D765ECB84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E68BE4-8722-51FA-51D1-9A246C03928E}"/>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3263966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3345-DA38-FD16-CC23-931124D1F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FA9C7F-D43F-AA55-2A57-E2FFD5089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AE809-DAE1-D6BA-C850-1DE6FF80C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416853-227E-5F12-CC09-94079582FB75}"/>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6" name="Footer Placeholder 5">
            <a:extLst>
              <a:ext uri="{FF2B5EF4-FFF2-40B4-BE49-F238E27FC236}">
                <a16:creationId xmlns:a16="http://schemas.microsoft.com/office/drawing/2014/main" id="{AA27125B-B242-BE90-C33A-7215856AA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5069A-2F1B-4D77-DF41-C0FEDAB00E5E}"/>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2942667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AF28-631A-EE02-5305-C4B055685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A943AE-4AF0-2B22-FDF7-2BD42C398B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098182-0988-378A-94EA-75E0BA2F22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C5B689-4443-096B-919C-13CB2264F57A}"/>
              </a:ext>
            </a:extLst>
          </p:cNvPr>
          <p:cNvSpPr>
            <a:spLocks noGrp="1"/>
          </p:cNvSpPr>
          <p:nvPr>
            <p:ph type="dt" sz="half" idx="10"/>
          </p:nvPr>
        </p:nvSpPr>
        <p:spPr/>
        <p:txBody>
          <a:bodyPr/>
          <a:lstStyle/>
          <a:p>
            <a:fld id="{38BF5EE2-0811-4899-83B3-ADB43073EC88}" type="datetimeFigureOut">
              <a:rPr lang="en-US" smtClean="0"/>
              <a:t>9/21/2025</a:t>
            </a:fld>
            <a:endParaRPr lang="en-US"/>
          </a:p>
        </p:txBody>
      </p:sp>
      <p:sp>
        <p:nvSpPr>
          <p:cNvPr id="6" name="Footer Placeholder 5">
            <a:extLst>
              <a:ext uri="{FF2B5EF4-FFF2-40B4-BE49-F238E27FC236}">
                <a16:creationId xmlns:a16="http://schemas.microsoft.com/office/drawing/2014/main" id="{4C5ADD48-4FE1-DE84-4534-2A410FF4C9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5D1984-FA63-A825-1624-D761345F0B3B}"/>
              </a:ext>
            </a:extLst>
          </p:cNvPr>
          <p:cNvSpPr>
            <a:spLocks noGrp="1"/>
          </p:cNvSpPr>
          <p:nvPr>
            <p:ph type="sldNum" sz="quarter" idx="12"/>
          </p:nvPr>
        </p:nvSpPr>
        <p:spPr/>
        <p:txBody>
          <a:bodyPr/>
          <a:lstStyle/>
          <a:p>
            <a:fld id="{58B35BA6-E9A6-4F6D-8A4A-871739D9DE8C}" type="slidenum">
              <a:rPr lang="en-US" smtClean="0"/>
              <a:t>‹#›</a:t>
            </a:fld>
            <a:endParaRPr lang="en-US"/>
          </a:p>
        </p:txBody>
      </p:sp>
    </p:spTree>
    <p:extLst>
      <p:ext uri="{BB962C8B-B14F-4D97-AF65-F5344CB8AC3E}">
        <p14:creationId xmlns:p14="http://schemas.microsoft.com/office/powerpoint/2010/main" val="237369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E742E7-4EC6-FC20-160F-6903B3A62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5373A0-A10F-2C6B-233F-544412B12E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05392-B27B-5C33-2BC4-2CDAAE9520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BF5EE2-0811-4899-83B3-ADB43073EC88}" type="datetimeFigureOut">
              <a:rPr lang="en-US" smtClean="0"/>
              <a:t>9/21/2025</a:t>
            </a:fld>
            <a:endParaRPr lang="en-US"/>
          </a:p>
        </p:txBody>
      </p:sp>
      <p:sp>
        <p:nvSpPr>
          <p:cNvPr id="5" name="Footer Placeholder 4">
            <a:extLst>
              <a:ext uri="{FF2B5EF4-FFF2-40B4-BE49-F238E27FC236}">
                <a16:creationId xmlns:a16="http://schemas.microsoft.com/office/drawing/2014/main" id="{6454B4F3-F23D-0EBA-98CA-7460496266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AB74B-BDC9-445F-E821-1DC2AC018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35BA6-E9A6-4F6D-8A4A-871739D9DE8C}" type="slidenum">
              <a:rPr lang="en-US" smtClean="0"/>
              <a:t>‹#›</a:t>
            </a:fld>
            <a:endParaRPr lang="en-US"/>
          </a:p>
        </p:txBody>
      </p:sp>
    </p:spTree>
    <p:extLst>
      <p:ext uri="{BB962C8B-B14F-4D97-AF65-F5344CB8AC3E}">
        <p14:creationId xmlns:p14="http://schemas.microsoft.com/office/powerpoint/2010/main" val="169580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anaconda.com/download"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CA92-F75E-4614-8CAC-608C2026B7EF}"/>
              </a:ext>
            </a:extLst>
          </p:cNvPr>
          <p:cNvSpPr>
            <a:spLocks noGrp="1"/>
          </p:cNvSpPr>
          <p:nvPr>
            <p:ph type="title"/>
          </p:nvPr>
        </p:nvSpPr>
        <p:spPr>
          <a:xfrm>
            <a:off x="274136" y="571530"/>
            <a:ext cx="10373153" cy="1263927"/>
          </a:xfrm>
        </p:spPr>
        <p:txBody>
          <a:bodyPr/>
          <a:lstStyle/>
          <a:p>
            <a:r>
              <a:rPr lang="en-IN" sz="5400" b="1" u="sng" dirty="0"/>
              <a:t>Python</a:t>
            </a:r>
            <a:r>
              <a:rPr lang="en-IN" u="sng" dirty="0"/>
              <a:t>…… </a:t>
            </a:r>
            <a:r>
              <a:rPr lang="en-IN" sz="3600" b="1" i="1" u="sng" dirty="0">
                <a:solidFill>
                  <a:srgbClr val="0070C0"/>
                </a:solidFill>
              </a:rPr>
              <a:t>Explore to Data World </a:t>
            </a:r>
          </a:p>
        </p:txBody>
      </p:sp>
      <p:pic>
        <p:nvPicPr>
          <p:cNvPr id="7" name="Content Placeholder 6">
            <a:extLst>
              <a:ext uri="{FF2B5EF4-FFF2-40B4-BE49-F238E27FC236}">
                <a16:creationId xmlns:a16="http://schemas.microsoft.com/office/drawing/2014/main" id="{B14DBAAE-E6EC-43FC-87E9-B464E9ACCC7A}"/>
              </a:ext>
            </a:extLst>
          </p:cNvPr>
          <p:cNvPicPr>
            <a:picLocks noGrp="1" noChangeAspect="1"/>
          </p:cNvPicPr>
          <p:nvPr>
            <p:ph idx="1"/>
          </p:nvPr>
        </p:nvPicPr>
        <p:blipFill>
          <a:blip r:embed="rId2"/>
          <a:stretch>
            <a:fillRect/>
          </a:stretch>
        </p:blipFill>
        <p:spPr>
          <a:xfrm>
            <a:off x="4438836" y="1850762"/>
            <a:ext cx="7513678" cy="4355809"/>
          </a:xfrm>
        </p:spPr>
      </p:pic>
      <p:pic>
        <p:nvPicPr>
          <p:cNvPr id="5" name="Picture 4">
            <a:extLst>
              <a:ext uri="{FF2B5EF4-FFF2-40B4-BE49-F238E27FC236}">
                <a16:creationId xmlns:a16="http://schemas.microsoft.com/office/drawing/2014/main" id="{B15B4F74-19CE-44C3-88A6-347B66F28042}"/>
              </a:ext>
            </a:extLst>
          </p:cNvPr>
          <p:cNvPicPr>
            <a:picLocks noChangeAspect="1"/>
          </p:cNvPicPr>
          <p:nvPr/>
        </p:nvPicPr>
        <p:blipFill>
          <a:blip r:embed="rId3"/>
          <a:stretch>
            <a:fillRect/>
          </a:stretch>
        </p:blipFill>
        <p:spPr>
          <a:xfrm>
            <a:off x="457200" y="1855433"/>
            <a:ext cx="3981635" cy="4351138"/>
          </a:xfrm>
          <a:prstGeom prst="rect">
            <a:avLst/>
          </a:prstGeom>
        </p:spPr>
      </p:pic>
      <p:pic>
        <p:nvPicPr>
          <p:cNvPr id="9" name="Graphic 8" descr="Head with gears">
            <a:extLst>
              <a:ext uri="{FF2B5EF4-FFF2-40B4-BE49-F238E27FC236}">
                <a16:creationId xmlns:a16="http://schemas.microsoft.com/office/drawing/2014/main" id="{74987D48-4B6D-4441-BD16-99EAAE41A2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9487" y="651429"/>
            <a:ext cx="1660125" cy="914400"/>
          </a:xfrm>
          <a:prstGeom prst="rect">
            <a:avLst/>
          </a:prstGeom>
        </p:spPr>
      </p:pic>
      <p:sp>
        <p:nvSpPr>
          <p:cNvPr id="4" name="TextBox 3">
            <a:extLst>
              <a:ext uri="{FF2B5EF4-FFF2-40B4-BE49-F238E27FC236}">
                <a16:creationId xmlns:a16="http://schemas.microsoft.com/office/drawing/2014/main" id="{C45354C8-9401-8791-E3B2-7F34E67B2A35}"/>
              </a:ext>
            </a:extLst>
          </p:cNvPr>
          <p:cNvSpPr txBox="1"/>
          <p:nvPr/>
        </p:nvSpPr>
        <p:spPr>
          <a:xfrm>
            <a:off x="3489649" y="6286470"/>
            <a:ext cx="6120880" cy="369332"/>
          </a:xfrm>
          <a:prstGeom prst="rect">
            <a:avLst/>
          </a:prstGeom>
          <a:noFill/>
        </p:spPr>
        <p:txBody>
          <a:bodyPr wrap="square">
            <a:spAutoFit/>
          </a:bodyPr>
          <a:lstStyle/>
          <a:p>
            <a:r>
              <a:rPr lang="en-US" dirty="0">
                <a:hlinkClick r:id="rId6"/>
              </a:rPr>
              <a:t>https://www.anaconda.com/download</a:t>
            </a:r>
            <a:endParaRPr lang="en-US" dirty="0"/>
          </a:p>
        </p:txBody>
      </p:sp>
    </p:spTree>
    <p:extLst>
      <p:ext uri="{BB962C8B-B14F-4D97-AF65-F5344CB8AC3E}">
        <p14:creationId xmlns:p14="http://schemas.microsoft.com/office/powerpoint/2010/main" val="2439664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0C1D9A-4F2E-92F4-223D-D7A6C42A859F}"/>
              </a:ext>
            </a:extLst>
          </p:cNvPr>
          <p:cNvSpPr txBox="1"/>
          <p:nvPr/>
        </p:nvSpPr>
        <p:spPr>
          <a:xfrm>
            <a:off x="2190362" y="677844"/>
            <a:ext cx="9276960" cy="2246769"/>
          </a:xfrm>
          <a:prstGeom prst="rect">
            <a:avLst/>
          </a:prstGeom>
          <a:noFill/>
        </p:spPr>
        <p:txBody>
          <a:bodyPr wrap="square">
            <a:spAutoFit/>
          </a:bodyPr>
          <a:lstStyle/>
          <a:p>
            <a:pPr>
              <a:buNone/>
            </a:pPr>
            <a:r>
              <a:rPr lang="en-US" sz="2800" b="1" dirty="0"/>
              <a:t>1. Which of the following creates a tuple?</a:t>
            </a:r>
          </a:p>
          <a:p>
            <a:pPr lvl="1"/>
            <a:r>
              <a:rPr lang="en-US" sz="2800" dirty="0"/>
              <a:t>A) </a:t>
            </a:r>
            <a:r>
              <a:rPr lang="en-US" sz="2800" dirty="0">
                <a:latin typeface="Courier New" panose="02070309020205020404" pitchFamily="49" charset="0"/>
              </a:rPr>
              <a:t>t = [1, 2, 3]</a:t>
            </a:r>
            <a:br>
              <a:rPr lang="en-US" sz="2800" dirty="0"/>
            </a:br>
            <a:r>
              <a:rPr lang="en-US" sz="2800" dirty="0"/>
              <a:t>B) </a:t>
            </a:r>
            <a:r>
              <a:rPr lang="en-US" sz="2800" dirty="0">
                <a:latin typeface="Courier New" panose="02070309020205020404" pitchFamily="49" charset="0"/>
              </a:rPr>
              <a:t>t = {1, 2, 3}</a:t>
            </a:r>
            <a:br>
              <a:rPr lang="en-US" sz="2800" dirty="0"/>
            </a:br>
            <a:r>
              <a:rPr lang="en-US" sz="2800" dirty="0"/>
              <a:t>C) </a:t>
            </a:r>
            <a:r>
              <a:rPr lang="en-US" sz="2800" dirty="0">
                <a:latin typeface="Courier New" panose="02070309020205020404" pitchFamily="49" charset="0"/>
              </a:rPr>
              <a:t>t = (1, 2, 3)</a:t>
            </a:r>
            <a:br>
              <a:rPr lang="en-US" sz="2800" dirty="0"/>
            </a:br>
            <a:r>
              <a:rPr lang="en-US" sz="2800" dirty="0"/>
              <a:t>D) </a:t>
            </a:r>
            <a:r>
              <a:rPr lang="en-US" sz="2800" dirty="0">
                <a:latin typeface="Courier New" panose="02070309020205020404" pitchFamily="49" charset="0"/>
              </a:rPr>
              <a:t>t = &lt;1, 2, 3&gt;</a:t>
            </a:r>
            <a:endParaRPr lang="en-US" sz="2800" dirty="0"/>
          </a:p>
        </p:txBody>
      </p:sp>
      <p:sp>
        <p:nvSpPr>
          <p:cNvPr id="5" name="TextBox 4">
            <a:extLst>
              <a:ext uri="{FF2B5EF4-FFF2-40B4-BE49-F238E27FC236}">
                <a16:creationId xmlns:a16="http://schemas.microsoft.com/office/drawing/2014/main" id="{3BA3FC8D-E41A-2B47-F77E-C74743BBEEF4}"/>
              </a:ext>
            </a:extLst>
          </p:cNvPr>
          <p:cNvSpPr txBox="1"/>
          <p:nvPr/>
        </p:nvSpPr>
        <p:spPr>
          <a:xfrm>
            <a:off x="2190361" y="3933388"/>
            <a:ext cx="9528887" cy="954107"/>
          </a:xfrm>
          <a:prstGeom prst="rect">
            <a:avLst/>
          </a:prstGeom>
          <a:noFill/>
        </p:spPr>
        <p:txBody>
          <a:bodyPr wrap="square">
            <a:spAutoFit/>
          </a:bodyPr>
          <a:lstStyle/>
          <a:p>
            <a:pPr>
              <a:buNone/>
            </a:pPr>
            <a:r>
              <a:rPr lang="en-US" sz="2800" b="1" dirty="0">
                <a:solidFill>
                  <a:srgbClr val="00B050"/>
                </a:solidFill>
              </a:rPr>
              <a:t>Answer:</a:t>
            </a:r>
            <a:r>
              <a:rPr lang="en-US" sz="2800" dirty="0">
                <a:solidFill>
                  <a:srgbClr val="00B050"/>
                </a:solidFill>
              </a:rPr>
              <a:t> C</a:t>
            </a:r>
            <a:br>
              <a:rPr lang="en-US" sz="2800" dirty="0">
                <a:solidFill>
                  <a:srgbClr val="00B050"/>
                </a:solidFill>
              </a:rPr>
            </a:br>
            <a:r>
              <a:rPr lang="en-US" sz="2800" b="1" dirty="0">
                <a:solidFill>
                  <a:srgbClr val="00B050"/>
                </a:solidFill>
              </a:rPr>
              <a:t>Explanation:</a:t>
            </a:r>
            <a:r>
              <a:rPr lang="en-US" sz="2800" dirty="0">
                <a:solidFill>
                  <a:srgbClr val="00B050"/>
                </a:solidFill>
              </a:rPr>
              <a:t> Tuples are created using parentheses </a:t>
            </a:r>
            <a:r>
              <a:rPr lang="en-US" sz="2800" dirty="0">
                <a:solidFill>
                  <a:srgbClr val="00B050"/>
                </a:solidFill>
                <a:latin typeface="Courier New" panose="02070309020205020404" pitchFamily="49" charset="0"/>
              </a:rPr>
              <a:t>( )</a:t>
            </a:r>
            <a:r>
              <a:rPr lang="en-US" sz="2800" dirty="0">
                <a:solidFill>
                  <a:srgbClr val="00B050"/>
                </a:solidFill>
              </a:rPr>
              <a:t>.</a:t>
            </a:r>
          </a:p>
        </p:txBody>
      </p:sp>
    </p:spTree>
    <p:extLst>
      <p:ext uri="{BB962C8B-B14F-4D97-AF65-F5344CB8AC3E}">
        <p14:creationId xmlns:p14="http://schemas.microsoft.com/office/powerpoint/2010/main" val="222949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2B530F-AAB1-BE3A-8E5D-366A923843BC}"/>
              </a:ext>
            </a:extLst>
          </p:cNvPr>
          <p:cNvSpPr txBox="1"/>
          <p:nvPr/>
        </p:nvSpPr>
        <p:spPr>
          <a:xfrm>
            <a:off x="1611864" y="733828"/>
            <a:ext cx="9995418" cy="2246769"/>
          </a:xfrm>
          <a:prstGeom prst="rect">
            <a:avLst/>
          </a:prstGeom>
          <a:noFill/>
        </p:spPr>
        <p:txBody>
          <a:bodyPr wrap="square">
            <a:spAutoFit/>
          </a:bodyPr>
          <a:lstStyle/>
          <a:p>
            <a:pPr>
              <a:buNone/>
            </a:pPr>
            <a:r>
              <a:rPr lang="en-US" sz="2800" b="1" dirty="0"/>
              <a:t>2. Which of the following is immutable in Python?</a:t>
            </a:r>
          </a:p>
          <a:p>
            <a:pPr lvl="1"/>
            <a:r>
              <a:rPr lang="en-US" sz="2800" dirty="0"/>
              <a:t>A) List</a:t>
            </a:r>
            <a:br>
              <a:rPr lang="en-US" sz="2800" dirty="0"/>
            </a:br>
            <a:r>
              <a:rPr lang="en-US" sz="2800" dirty="0"/>
              <a:t>B) Tuple</a:t>
            </a:r>
            <a:br>
              <a:rPr lang="en-US" sz="2800" dirty="0"/>
            </a:br>
            <a:r>
              <a:rPr lang="en-US" sz="2800" dirty="0"/>
              <a:t>C) Dictionary</a:t>
            </a:r>
            <a:br>
              <a:rPr lang="en-US" sz="2800" dirty="0"/>
            </a:br>
            <a:r>
              <a:rPr lang="en-US" sz="2800" dirty="0"/>
              <a:t>D) Set</a:t>
            </a:r>
          </a:p>
        </p:txBody>
      </p:sp>
      <p:sp>
        <p:nvSpPr>
          <p:cNvPr id="5" name="TextBox 4">
            <a:extLst>
              <a:ext uri="{FF2B5EF4-FFF2-40B4-BE49-F238E27FC236}">
                <a16:creationId xmlns:a16="http://schemas.microsoft.com/office/drawing/2014/main" id="{27E0ABB2-9A51-9A40-42CF-02D3C47FFBF8}"/>
              </a:ext>
            </a:extLst>
          </p:cNvPr>
          <p:cNvSpPr txBox="1"/>
          <p:nvPr/>
        </p:nvSpPr>
        <p:spPr>
          <a:xfrm>
            <a:off x="1527888" y="3730986"/>
            <a:ext cx="10415296" cy="954107"/>
          </a:xfrm>
          <a:prstGeom prst="rect">
            <a:avLst/>
          </a:prstGeom>
          <a:noFill/>
        </p:spPr>
        <p:txBody>
          <a:bodyPr wrap="square">
            <a:spAutoFit/>
          </a:bodyPr>
          <a:lstStyle/>
          <a:p>
            <a:pPr>
              <a:buNone/>
            </a:pPr>
            <a:r>
              <a:rPr lang="en-US" sz="2800" b="1" dirty="0">
                <a:solidFill>
                  <a:srgbClr val="00B050"/>
                </a:solidFill>
              </a:rPr>
              <a:t>Answer:</a:t>
            </a:r>
            <a:r>
              <a:rPr lang="en-US" sz="2800" dirty="0">
                <a:solidFill>
                  <a:srgbClr val="00B050"/>
                </a:solidFill>
              </a:rPr>
              <a:t> B</a:t>
            </a:r>
            <a:br>
              <a:rPr lang="en-US" sz="2800" dirty="0">
                <a:solidFill>
                  <a:srgbClr val="00B050"/>
                </a:solidFill>
              </a:rPr>
            </a:br>
            <a:r>
              <a:rPr lang="en-US" sz="2800" b="1" dirty="0">
                <a:solidFill>
                  <a:srgbClr val="00B050"/>
                </a:solidFill>
              </a:rPr>
              <a:t>Explanation:</a:t>
            </a:r>
            <a:r>
              <a:rPr lang="en-US" sz="2800" dirty="0">
                <a:solidFill>
                  <a:srgbClr val="00B050"/>
                </a:solidFill>
              </a:rPr>
              <a:t> Tuples cannot be changed after creation.</a:t>
            </a:r>
          </a:p>
        </p:txBody>
      </p:sp>
    </p:spTree>
    <p:extLst>
      <p:ext uri="{BB962C8B-B14F-4D97-AF65-F5344CB8AC3E}">
        <p14:creationId xmlns:p14="http://schemas.microsoft.com/office/powerpoint/2010/main" val="161476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B447C8-6FA6-7BAB-3E29-87B0C16F1B15}"/>
              </a:ext>
            </a:extLst>
          </p:cNvPr>
          <p:cNvSpPr txBox="1"/>
          <p:nvPr/>
        </p:nvSpPr>
        <p:spPr>
          <a:xfrm>
            <a:off x="429208" y="843677"/>
            <a:ext cx="11028783" cy="2246769"/>
          </a:xfrm>
          <a:prstGeom prst="rect">
            <a:avLst/>
          </a:prstGeom>
          <a:noFill/>
        </p:spPr>
        <p:txBody>
          <a:bodyPr wrap="square">
            <a:spAutoFit/>
          </a:bodyPr>
          <a:lstStyle/>
          <a:p>
            <a:pPr>
              <a:buNone/>
            </a:pPr>
            <a:r>
              <a:rPr lang="en-US" sz="2800" b="1" dirty="0"/>
              <a:t>3. Which method returns the number of times a value appears in a tuple?</a:t>
            </a:r>
          </a:p>
          <a:p>
            <a:pPr lvl="1"/>
            <a:r>
              <a:rPr lang="en-US" sz="2800" dirty="0"/>
              <a:t>A) </a:t>
            </a:r>
            <a:r>
              <a:rPr lang="en-US" sz="2800" dirty="0">
                <a:latin typeface="Courier New" panose="02070309020205020404" pitchFamily="49" charset="0"/>
              </a:rPr>
              <a:t>find()</a:t>
            </a:r>
            <a:br>
              <a:rPr lang="en-US" sz="2800" dirty="0"/>
            </a:br>
            <a:r>
              <a:rPr lang="en-US" sz="2800" dirty="0"/>
              <a:t>B) </a:t>
            </a:r>
            <a:r>
              <a:rPr lang="en-US" sz="2800" dirty="0">
                <a:latin typeface="Courier New" panose="02070309020205020404" pitchFamily="49" charset="0"/>
              </a:rPr>
              <a:t>count()</a:t>
            </a:r>
            <a:br>
              <a:rPr lang="en-US" sz="2800" dirty="0"/>
            </a:br>
            <a:r>
              <a:rPr lang="en-US" sz="2800" dirty="0"/>
              <a:t>C) </a:t>
            </a:r>
            <a:r>
              <a:rPr lang="en-US" sz="2800" dirty="0">
                <a:latin typeface="Courier New" panose="02070309020205020404" pitchFamily="49" charset="0"/>
              </a:rPr>
              <a:t>index()</a:t>
            </a:r>
            <a:br>
              <a:rPr lang="en-US" sz="2800" dirty="0"/>
            </a:br>
            <a:r>
              <a:rPr lang="en-US" sz="2800" dirty="0"/>
              <a:t>D) </a:t>
            </a:r>
            <a:r>
              <a:rPr lang="en-US" sz="2800" dirty="0" err="1">
                <a:latin typeface="Courier New" panose="02070309020205020404" pitchFamily="49" charset="0"/>
              </a:rPr>
              <a:t>len</a:t>
            </a:r>
            <a:r>
              <a:rPr lang="en-US" sz="2800" dirty="0">
                <a:latin typeface="Courier New" panose="02070309020205020404" pitchFamily="49" charset="0"/>
              </a:rPr>
              <a:t>()</a:t>
            </a:r>
            <a:endParaRPr lang="en-US" sz="2800" dirty="0"/>
          </a:p>
        </p:txBody>
      </p:sp>
      <p:sp>
        <p:nvSpPr>
          <p:cNvPr id="5" name="TextBox 4">
            <a:extLst>
              <a:ext uri="{FF2B5EF4-FFF2-40B4-BE49-F238E27FC236}">
                <a16:creationId xmlns:a16="http://schemas.microsoft.com/office/drawing/2014/main" id="{E1922549-4257-D3E2-3214-777F138BAF04}"/>
              </a:ext>
            </a:extLst>
          </p:cNvPr>
          <p:cNvSpPr txBox="1"/>
          <p:nvPr/>
        </p:nvSpPr>
        <p:spPr>
          <a:xfrm>
            <a:off x="818760" y="3853743"/>
            <a:ext cx="10527263" cy="954107"/>
          </a:xfrm>
          <a:prstGeom prst="rect">
            <a:avLst/>
          </a:prstGeom>
          <a:noFill/>
        </p:spPr>
        <p:txBody>
          <a:bodyPr wrap="square">
            <a:spAutoFit/>
          </a:bodyPr>
          <a:lstStyle/>
          <a:p>
            <a:pPr>
              <a:buNone/>
            </a:pPr>
            <a:r>
              <a:rPr lang="en-US" sz="2800" b="1" dirty="0">
                <a:solidFill>
                  <a:srgbClr val="00B050"/>
                </a:solidFill>
              </a:rPr>
              <a:t>Answer:</a:t>
            </a:r>
            <a:r>
              <a:rPr lang="en-US" sz="2800" dirty="0">
                <a:solidFill>
                  <a:srgbClr val="00B050"/>
                </a:solidFill>
              </a:rPr>
              <a:t> B</a:t>
            </a:r>
            <a:br>
              <a:rPr lang="en-US" sz="2800" dirty="0">
                <a:solidFill>
                  <a:srgbClr val="00B050"/>
                </a:solidFill>
              </a:rPr>
            </a:br>
            <a:r>
              <a:rPr lang="en-US" sz="2800" b="1" dirty="0">
                <a:solidFill>
                  <a:srgbClr val="00B050"/>
                </a:solidFill>
              </a:rPr>
              <a:t>Explanation:</a:t>
            </a:r>
            <a:r>
              <a:rPr lang="en-US" sz="2800" dirty="0">
                <a:solidFill>
                  <a:srgbClr val="00B050"/>
                </a:solidFill>
              </a:rPr>
              <a:t> </a:t>
            </a:r>
            <a:r>
              <a:rPr lang="en-US" sz="2800" dirty="0" err="1">
                <a:solidFill>
                  <a:srgbClr val="00B050"/>
                </a:solidFill>
                <a:latin typeface="Courier New" panose="02070309020205020404" pitchFamily="49" charset="0"/>
              </a:rPr>
              <a:t>tuple.count</a:t>
            </a:r>
            <a:r>
              <a:rPr lang="en-US" sz="2800" dirty="0">
                <a:solidFill>
                  <a:srgbClr val="00B050"/>
                </a:solidFill>
                <a:latin typeface="Courier New" panose="02070309020205020404" pitchFamily="49" charset="0"/>
              </a:rPr>
              <a:t>(x)</a:t>
            </a:r>
            <a:r>
              <a:rPr lang="en-US" sz="2800" dirty="0">
                <a:solidFill>
                  <a:srgbClr val="00B050"/>
                </a:solidFill>
              </a:rPr>
              <a:t> → number of occurrences of </a:t>
            </a:r>
            <a:r>
              <a:rPr lang="en-US" sz="2800" dirty="0">
                <a:solidFill>
                  <a:srgbClr val="00B050"/>
                </a:solidFill>
                <a:latin typeface="Courier New" panose="02070309020205020404" pitchFamily="49" charset="0"/>
              </a:rPr>
              <a:t>x</a:t>
            </a:r>
            <a:r>
              <a:rPr lang="en-US" sz="2800" dirty="0">
                <a:solidFill>
                  <a:srgbClr val="00B050"/>
                </a:solidFill>
              </a:rPr>
              <a:t>.</a:t>
            </a:r>
          </a:p>
        </p:txBody>
      </p:sp>
    </p:spTree>
    <p:extLst>
      <p:ext uri="{BB962C8B-B14F-4D97-AF65-F5344CB8AC3E}">
        <p14:creationId xmlns:p14="http://schemas.microsoft.com/office/powerpoint/2010/main" val="55579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33E43-5B88-81C5-9373-FA0D1EE22C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4DC00A-083B-ACBC-0A8A-C5616D06DFF6}"/>
              </a:ext>
            </a:extLst>
          </p:cNvPr>
          <p:cNvPicPr>
            <a:picLocks noChangeAspect="1"/>
          </p:cNvPicPr>
          <p:nvPr/>
        </p:nvPicPr>
        <p:blipFill>
          <a:blip r:embed="rId2"/>
          <a:stretch>
            <a:fillRect/>
          </a:stretch>
        </p:blipFill>
        <p:spPr>
          <a:xfrm>
            <a:off x="1287624" y="0"/>
            <a:ext cx="10427250" cy="6734175"/>
          </a:xfrm>
          <a:prstGeom prst="rect">
            <a:avLst/>
          </a:prstGeom>
        </p:spPr>
      </p:pic>
    </p:spTree>
    <p:extLst>
      <p:ext uri="{BB962C8B-B14F-4D97-AF65-F5344CB8AC3E}">
        <p14:creationId xmlns:p14="http://schemas.microsoft.com/office/powerpoint/2010/main" val="4209863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628C88-1F19-5E51-20A0-49BFAAE34F7B}"/>
              </a:ext>
            </a:extLst>
          </p:cNvPr>
          <p:cNvSpPr txBox="1"/>
          <p:nvPr/>
        </p:nvSpPr>
        <p:spPr>
          <a:xfrm>
            <a:off x="576166" y="843677"/>
            <a:ext cx="11208398" cy="3970318"/>
          </a:xfrm>
          <a:prstGeom prst="rect">
            <a:avLst/>
          </a:prstGeom>
          <a:noFill/>
        </p:spPr>
        <p:txBody>
          <a:bodyPr wrap="square">
            <a:spAutoFit/>
          </a:bodyPr>
          <a:lstStyle/>
          <a:p>
            <a:pPr>
              <a:buNone/>
            </a:pPr>
            <a:r>
              <a:rPr lang="en-US" sz="2800" b="1" dirty="0"/>
              <a:t>Assignment: Storing Student Records</a:t>
            </a:r>
          </a:p>
          <a:p>
            <a:pPr>
              <a:buNone/>
            </a:pPr>
            <a:r>
              <a:rPr lang="en-US" sz="2800" dirty="0">
                <a:effectLst/>
              </a:rPr>
              <a:t>A tuple to store immutable student records (e.g., name, ID, and GPA) and demonstrates accessing and processing the data.</a:t>
            </a:r>
          </a:p>
          <a:p>
            <a:pPr>
              <a:buNone/>
            </a:pPr>
            <a:endParaRPr lang="en-US" sz="2800" dirty="0"/>
          </a:p>
          <a:p>
            <a:pPr lvl="1"/>
            <a:r>
              <a:rPr lang="en-US" sz="2800" dirty="0"/>
              <a:t># Access elements</a:t>
            </a:r>
          </a:p>
          <a:p>
            <a:pPr lvl="1"/>
            <a:r>
              <a:rPr lang="en-US" sz="2800" dirty="0"/>
              <a:t># List of student tuples</a:t>
            </a:r>
          </a:p>
          <a:p>
            <a:pPr lvl="1"/>
            <a:r>
              <a:rPr lang="en-US" sz="2800" dirty="0"/>
              <a:t># Calculate average GPA</a:t>
            </a:r>
          </a:p>
          <a:p>
            <a:pPr lvl="1"/>
            <a:r>
              <a:rPr lang="en-US" sz="2800" dirty="0"/>
              <a:t># Find students with GPA &gt;= 3.7</a:t>
            </a:r>
          </a:p>
          <a:p>
            <a:pPr>
              <a:buNone/>
            </a:pPr>
            <a:endParaRPr lang="en-US" sz="2800" dirty="0">
              <a:effectLst/>
            </a:endParaRPr>
          </a:p>
        </p:txBody>
      </p:sp>
    </p:spTree>
    <p:extLst>
      <p:ext uri="{BB962C8B-B14F-4D97-AF65-F5344CB8AC3E}">
        <p14:creationId xmlns:p14="http://schemas.microsoft.com/office/powerpoint/2010/main" val="1558345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6FD235-844A-DFC7-055C-4E29E9785E40}"/>
              </a:ext>
            </a:extLst>
          </p:cNvPr>
          <p:cNvSpPr txBox="1"/>
          <p:nvPr/>
        </p:nvSpPr>
        <p:spPr>
          <a:xfrm>
            <a:off x="339571" y="503353"/>
            <a:ext cx="6094520" cy="369332"/>
          </a:xfrm>
          <a:prstGeom prst="rect">
            <a:avLst/>
          </a:prstGeom>
          <a:noFill/>
        </p:spPr>
        <p:txBody>
          <a:bodyPr wrap="square">
            <a:spAutoFit/>
          </a:bodyPr>
          <a:lstStyle/>
          <a:p>
            <a:r>
              <a:rPr lang="en-US" b="1" dirty="0"/>
              <a:t>Examples:  Stock Prices calculation Over Time using Lists</a:t>
            </a:r>
          </a:p>
        </p:txBody>
      </p:sp>
      <p:sp>
        <p:nvSpPr>
          <p:cNvPr id="5" name="TextBox 4">
            <a:extLst>
              <a:ext uri="{FF2B5EF4-FFF2-40B4-BE49-F238E27FC236}">
                <a16:creationId xmlns:a16="http://schemas.microsoft.com/office/drawing/2014/main" id="{19438C4E-536C-A7DD-CDEC-95BA8842A2B3}"/>
              </a:ext>
            </a:extLst>
          </p:cNvPr>
          <p:cNvSpPr txBox="1"/>
          <p:nvPr/>
        </p:nvSpPr>
        <p:spPr>
          <a:xfrm>
            <a:off x="446102" y="1039557"/>
            <a:ext cx="11112623" cy="369332"/>
          </a:xfrm>
          <a:prstGeom prst="rect">
            <a:avLst/>
          </a:prstGeom>
          <a:noFill/>
        </p:spPr>
        <p:txBody>
          <a:bodyPr wrap="square">
            <a:spAutoFit/>
          </a:bodyPr>
          <a:lstStyle/>
          <a:p>
            <a:r>
              <a:rPr lang="en-US" dirty="0"/>
              <a:t>Lists to store stock prices for different days or periods. For example, storing daily closing prices of a stock.</a:t>
            </a:r>
          </a:p>
        </p:txBody>
      </p:sp>
      <p:sp>
        <p:nvSpPr>
          <p:cNvPr id="7" name="TextBox 6">
            <a:extLst>
              <a:ext uri="{FF2B5EF4-FFF2-40B4-BE49-F238E27FC236}">
                <a16:creationId xmlns:a16="http://schemas.microsoft.com/office/drawing/2014/main" id="{E67EAD14-B2B9-8F1F-B1ED-0FED4C028868}"/>
              </a:ext>
            </a:extLst>
          </p:cNvPr>
          <p:cNvSpPr txBox="1"/>
          <p:nvPr/>
        </p:nvSpPr>
        <p:spPr>
          <a:xfrm>
            <a:off x="1111927" y="1408889"/>
            <a:ext cx="8973106" cy="3693319"/>
          </a:xfrm>
          <a:prstGeom prst="rect">
            <a:avLst/>
          </a:prstGeom>
          <a:noFill/>
        </p:spPr>
        <p:txBody>
          <a:bodyPr wrap="square">
            <a:spAutoFit/>
          </a:bodyPr>
          <a:lstStyle/>
          <a:p>
            <a:r>
              <a:rPr lang="en-US" dirty="0">
                <a:solidFill>
                  <a:srgbClr val="0000FF"/>
                </a:solidFill>
              </a:rPr>
              <a:t># Example: Storing daily closing stock prices for a week</a:t>
            </a:r>
          </a:p>
          <a:p>
            <a:r>
              <a:rPr lang="en-US" dirty="0" err="1">
                <a:solidFill>
                  <a:srgbClr val="0000FF"/>
                </a:solidFill>
              </a:rPr>
              <a:t>stock_prices</a:t>
            </a:r>
            <a:r>
              <a:rPr lang="en-US" dirty="0">
                <a:solidFill>
                  <a:srgbClr val="0000FF"/>
                </a:solidFill>
              </a:rPr>
              <a:t> = [150.25, 152.30, 149.80, 151.00, 153.75]</a:t>
            </a:r>
          </a:p>
          <a:p>
            <a:endParaRPr lang="en-US" dirty="0">
              <a:solidFill>
                <a:srgbClr val="0000FF"/>
              </a:solidFill>
            </a:endParaRPr>
          </a:p>
          <a:p>
            <a:r>
              <a:rPr lang="en-US" dirty="0">
                <a:solidFill>
                  <a:srgbClr val="0000FF"/>
                </a:solidFill>
              </a:rPr>
              <a:t># Calculate the average price over the week</a:t>
            </a:r>
          </a:p>
          <a:p>
            <a:r>
              <a:rPr lang="en-US" dirty="0" err="1">
                <a:solidFill>
                  <a:srgbClr val="0000FF"/>
                </a:solidFill>
              </a:rPr>
              <a:t>average_price</a:t>
            </a:r>
            <a:r>
              <a:rPr lang="en-US" dirty="0">
                <a:solidFill>
                  <a:srgbClr val="0000FF"/>
                </a:solidFill>
              </a:rPr>
              <a:t> = sum(</a:t>
            </a:r>
            <a:r>
              <a:rPr lang="en-US" dirty="0" err="1">
                <a:solidFill>
                  <a:srgbClr val="0000FF"/>
                </a:solidFill>
              </a:rPr>
              <a:t>stock_prices</a:t>
            </a:r>
            <a:r>
              <a:rPr lang="en-US" dirty="0">
                <a:solidFill>
                  <a:srgbClr val="0000FF"/>
                </a:solidFill>
              </a:rPr>
              <a:t>) / </a:t>
            </a:r>
            <a:r>
              <a:rPr lang="en-US" dirty="0" err="1">
                <a:solidFill>
                  <a:srgbClr val="0000FF"/>
                </a:solidFill>
              </a:rPr>
              <a:t>len</a:t>
            </a:r>
            <a:r>
              <a:rPr lang="en-US" dirty="0">
                <a:solidFill>
                  <a:srgbClr val="0000FF"/>
                </a:solidFill>
              </a:rPr>
              <a:t>(</a:t>
            </a:r>
            <a:r>
              <a:rPr lang="en-US" dirty="0" err="1">
                <a:solidFill>
                  <a:srgbClr val="0000FF"/>
                </a:solidFill>
              </a:rPr>
              <a:t>stock_prices</a:t>
            </a:r>
            <a:r>
              <a:rPr lang="en-US" dirty="0">
                <a:solidFill>
                  <a:srgbClr val="0000FF"/>
                </a:solidFill>
              </a:rPr>
              <a:t>)</a:t>
            </a:r>
          </a:p>
          <a:p>
            <a:r>
              <a:rPr lang="en-US" dirty="0">
                <a:solidFill>
                  <a:srgbClr val="0000FF"/>
                </a:solidFill>
              </a:rPr>
              <a:t>print("Average stock price for the week:", </a:t>
            </a:r>
            <a:r>
              <a:rPr lang="en-US" dirty="0" err="1">
                <a:solidFill>
                  <a:srgbClr val="0000FF"/>
                </a:solidFill>
              </a:rPr>
              <a:t>average_price</a:t>
            </a:r>
            <a:r>
              <a:rPr lang="en-US" dirty="0">
                <a:solidFill>
                  <a:srgbClr val="0000FF"/>
                </a:solidFill>
              </a:rPr>
              <a:t>)</a:t>
            </a:r>
          </a:p>
          <a:p>
            <a:endParaRPr lang="en-US" dirty="0">
              <a:solidFill>
                <a:srgbClr val="0000FF"/>
              </a:solidFill>
            </a:endParaRPr>
          </a:p>
          <a:p>
            <a:r>
              <a:rPr lang="en-US" dirty="0">
                <a:solidFill>
                  <a:srgbClr val="0000FF"/>
                </a:solidFill>
              </a:rPr>
              <a:t># Find the highest and lowest stock prices</a:t>
            </a:r>
          </a:p>
          <a:p>
            <a:r>
              <a:rPr lang="en-US" dirty="0" err="1">
                <a:solidFill>
                  <a:srgbClr val="0000FF"/>
                </a:solidFill>
              </a:rPr>
              <a:t>highest_price</a:t>
            </a:r>
            <a:r>
              <a:rPr lang="en-US" dirty="0">
                <a:solidFill>
                  <a:srgbClr val="0000FF"/>
                </a:solidFill>
              </a:rPr>
              <a:t> = max(</a:t>
            </a:r>
            <a:r>
              <a:rPr lang="en-US" dirty="0" err="1">
                <a:solidFill>
                  <a:srgbClr val="0000FF"/>
                </a:solidFill>
              </a:rPr>
              <a:t>stock_prices</a:t>
            </a:r>
            <a:r>
              <a:rPr lang="en-US" dirty="0">
                <a:solidFill>
                  <a:srgbClr val="0000FF"/>
                </a:solidFill>
              </a:rPr>
              <a:t>)</a:t>
            </a:r>
          </a:p>
          <a:p>
            <a:r>
              <a:rPr lang="en-US" dirty="0" err="1">
                <a:solidFill>
                  <a:srgbClr val="0000FF"/>
                </a:solidFill>
              </a:rPr>
              <a:t>lowest_price</a:t>
            </a:r>
            <a:r>
              <a:rPr lang="en-US" dirty="0">
                <a:solidFill>
                  <a:srgbClr val="0000FF"/>
                </a:solidFill>
              </a:rPr>
              <a:t> = min(</a:t>
            </a:r>
            <a:r>
              <a:rPr lang="en-US" dirty="0" err="1">
                <a:solidFill>
                  <a:srgbClr val="0000FF"/>
                </a:solidFill>
              </a:rPr>
              <a:t>stock_prices</a:t>
            </a:r>
            <a:r>
              <a:rPr lang="en-US" dirty="0">
                <a:solidFill>
                  <a:srgbClr val="0000FF"/>
                </a:solidFill>
              </a:rPr>
              <a:t>)</a:t>
            </a:r>
          </a:p>
          <a:p>
            <a:endParaRPr lang="en-US" dirty="0">
              <a:solidFill>
                <a:srgbClr val="0000FF"/>
              </a:solidFill>
            </a:endParaRPr>
          </a:p>
          <a:p>
            <a:r>
              <a:rPr lang="en-US" dirty="0">
                <a:solidFill>
                  <a:srgbClr val="0000FF"/>
                </a:solidFill>
              </a:rPr>
              <a:t>print("Highest price:", </a:t>
            </a:r>
            <a:r>
              <a:rPr lang="en-US" dirty="0" err="1">
                <a:solidFill>
                  <a:srgbClr val="0000FF"/>
                </a:solidFill>
              </a:rPr>
              <a:t>highest_price</a:t>
            </a:r>
            <a:r>
              <a:rPr lang="en-US" dirty="0">
                <a:solidFill>
                  <a:srgbClr val="0000FF"/>
                </a:solidFill>
              </a:rPr>
              <a:t>)</a:t>
            </a:r>
          </a:p>
          <a:p>
            <a:r>
              <a:rPr lang="en-US" dirty="0">
                <a:solidFill>
                  <a:srgbClr val="0000FF"/>
                </a:solidFill>
              </a:rPr>
              <a:t>print("Lowest price:", </a:t>
            </a:r>
            <a:r>
              <a:rPr lang="en-US" dirty="0" err="1">
                <a:solidFill>
                  <a:srgbClr val="0000FF"/>
                </a:solidFill>
              </a:rPr>
              <a:t>lowest_price</a:t>
            </a:r>
            <a:r>
              <a:rPr lang="en-US" dirty="0">
                <a:solidFill>
                  <a:srgbClr val="0000FF"/>
                </a:solidFill>
              </a:rPr>
              <a:t>)</a:t>
            </a:r>
          </a:p>
        </p:txBody>
      </p:sp>
      <p:sp>
        <p:nvSpPr>
          <p:cNvPr id="12" name="TextBox 11">
            <a:extLst>
              <a:ext uri="{FF2B5EF4-FFF2-40B4-BE49-F238E27FC236}">
                <a16:creationId xmlns:a16="http://schemas.microsoft.com/office/drawing/2014/main" id="{7140803D-584B-3ADB-448E-E4FBA921CC0C}"/>
              </a:ext>
            </a:extLst>
          </p:cNvPr>
          <p:cNvSpPr txBox="1"/>
          <p:nvPr/>
        </p:nvSpPr>
        <p:spPr>
          <a:xfrm>
            <a:off x="580377" y="5495277"/>
            <a:ext cx="11228033" cy="923330"/>
          </a:xfrm>
          <a:prstGeom prst="rect">
            <a:avLst/>
          </a:prstGeom>
          <a:noFill/>
        </p:spPr>
        <p:txBody>
          <a:bodyPr wrap="square">
            <a:spAutoFit/>
          </a:bodyPr>
          <a:lstStyle/>
          <a:p>
            <a:r>
              <a:rPr lang="en-US" dirty="0">
                <a:sym typeface="Wingdings" panose="05000000000000000000" pitchFamily="2" charset="2"/>
              </a:rPr>
              <a:t></a:t>
            </a:r>
            <a:r>
              <a:rPr lang="en-US" dirty="0"/>
              <a:t>Print the average price rounded to 2 decimal places</a:t>
            </a:r>
          </a:p>
          <a:p>
            <a:r>
              <a:rPr lang="en-US" dirty="0">
                <a:solidFill>
                  <a:srgbClr val="0000FF"/>
                </a:solidFill>
              </a:rPr>
              <a:t>print("Average stock price for the week:", round(</a:t>
            </a:r>
            <a:r>
              <a:rPr lang="en-US" dirty="0" err="1">
                <a:solidFill>
                  <a:srgbClr val="0000FF"/>
                </a:solidFill>
              </a:rPr>
              <a:t>average_price</a:t>
            </a:r>
            <a:r>
              <a:rPr lang="en-US" dirty="0">
                <a:solidFill>
                  <a:srgbClr val="0000FF"/>
                </a:solidFill>
              </a:rPr>
              <a:t>, 2))</a:t>
            </a:r>
          </a:p>
          <a:p>
            <a:endParaRPr lang="en-US" dirty="0">
              <a:solidFill>
                <a:srgbClr val="0000FF"/>
              </a:solidFill>
            </a:endParaRPr>
          </a:p>
        </p:txBody>
      </p:sp>
    </p:spTree>
    <p:extLst>
      <p:ext uri="{BB962C8B-B14F-4D97-AF65-F5344CB8AC3E}">
        <p14:creationId xmlns:p14="http://schemas.microsoft.com/office/powerpoint/2010/main" val="200368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3EC34-FFAD-37DA-85E3-503ECA60EC3A}"/>
              </a:ext>
            </a:extLst>
          </p:cNvPr>
          <p:cNvSpPr txBox="1"/>
          <p:nvPr/>
        </p:nvSpPr>
        <p:spPr>
          <a:xfrm>
            <a:off x="490490" y="217399"/>
            <a:ext cx="11352321" cy="5632311"/>
          </a:xfrm>
          <a:prstGeom prst="rect">
            <a:avLst/>
          </a:prstGeom>
          <a:noFill/>
        </p:spPr>
        <p:txBody>
          <a:bodyPr wrap="square">
            <a:spAutoFit/>
          </a:bodyPr>
          <a:lstStyle/>
          <a:p>
            <a:r>
              <a:rPr lang="en-US" b="1" dirty="0"/>
              <a:t>Dictionaries (</a:t>
            </a:r>
            <a:r>
              <a:rPr lang="en-US" b="1" dirty="0" err="1"/>
              <a:t>dict</a:t>
            </a:r>
            <a:r>
              <a:rPr lang="en-US" b="1" dirty="0"/>
              <a:t>)</a:t>
            </a:r>
          </a:p>
          <a:p>
            <a:r>
              <a:rPr lang="en-US" dirty="0"/>
              <a:t>An unordered collection of key-value pairs. Keys must be immutable (e.g., strings, numbers, tuples), while values can be any data type.</a:t>
            </a:r>
          </a:p>
          <a:p>
            <a:endParaRPr lang="en-US" dirty="0"/>
          </a:p>
          <a:p>
            <a:r>
              <a:rPr lang="en-US" dirty="0"/>
              <a:t>A </a:t>
            </a:r>
            <a:r>
              <a:rPr lang="en-US" b="1" dirty="0"/>
              <a:t>dictionary</a:t>
            </a:r>
            <a:r>
              <a:rPr lang="en-US" dirty="0"/>
              <a:t> in Python is a built-in data structure that stores data in key-value pairs. Each key in the dictionary must be unique, and it is associated with a value. Dictionaries are mutable, which means you can modify them after they are created.</a:t>
            </a:r>
          </a:p>
          <a:p>
            <a:endParaRPr lang="en-US" dirty="0"/>
          </a:p>
          <a:p>
            <a:r>
              <a:rPr lang="en-US" dirty="0"/>
              <a:t>    </a:t>
            </a:r>
            <a:r>
              <a:rPr lang="en-US" b="1" dirty="0"/>
              <a:t>Syntax:</a:t>
            </a:r>
            <a:r>
              <a:rPr lang="en-US" dirty="0"/>
              <a:t> </a:t>
            </a:r>
            <a:r>
              <a:rPr lang="en-US" dirty="0" err="1"/>
              <a:t>my_dict</a:t>
            </a:r>
            <a:r>
              <a:rPr lang="en-US" dirty="0"/>
              <a:t> = {</a:t>
            </a:r>
          </a:p>
          <a:p>
            <a:pPr lvl="4"/>
            <a:r>
              <a:rPr lang="en-US" dirty="0"/>
              <a:t>    "key1": "value1",</a:t>
            </a:r>
          </a:p>
          <a:p>
            <a:pPr lvl="4"/>
            <a:r>
              <a:rPr lang="en-US" dirty="0"/>
              <a:t>    "key2": "value2",</a:t>
            </a:r>
          </a:p>
          <a:p>
            <a:pPr lvl="4"/>
            <a:r>
              <a:rPr lang="en-US" dirty="0"/>
              <a:t>    "key3": "value3"</a:t>
            </a:r>
          </a:p>
          <a:p>
            <a:pPr lvl="4"/>
            <a:r>
              <a:rPr lang="en-US" dirty="0"/>
              <a:t>  }</a:t>
            </a:r>
          </a:p>
          <a:p>
            <a:r>
              <a:rPr lang="en-US" dirty="0"/>
              <a:t>    </a:t>
            </a:r>
            <a:r>
              <a:rPr lang="en-US" b="1" dirty="0"/>
              <a:t>Common Operations:</a:t>
            </a:r>
          </a:p>
          <a:p>
            <a:pPr marL="742950" lvl="1" indent="-285750">
              <a:buFont typeface="Wingdings" panose="05000000000000000000" pitchFamily="2" charset="2"/>
              <a:buChar char="Ø"/>
            </a:pPr>
            <a:r>
              <a:rPr lang="en-US" dirty="0"/>
              <a:t>        Access value: </a:t>
            </a:r>
            <a:r>
              <a:rPr lang="en-US" dirty="0" err="1"/>
              <a:t>my_dict</a:t>
            </a:r>
            <a:r>
              <a:rPr lang="en-US" dirty="0"/>
              <a:t>['name']</a:t>
            </a:r>
          </a:p>
          <a:p>
            <a:pPr marL="742950" lvl="1" indent="-285750">
              <a:buFont typeface="Wingdings" panose="05000000000000000000" pitchFamily="2" charset="2"/>
              <a:buChar char="Ø"/>
            </a:pPr>
            <a:r>
              <a:rPr lang="en-US" dirty="0"/>
              <a:t>        Add/Update: </a:t>
            </a:r>
            <a:r>
              <a:rPr lang="en-US" dirty="0" err="1"/>
              <a:t>my_dict</a:t>
            </a:r>
            <a:r>
              <a:rPr lang="en-US" dirty="0"/>
              <a:t>['age'] = 26</a:t>
            </a:r>
          </a:p>
          <a:p>
            <a:pPr marL="742950" lvl="1" indent="-285750">
              <a:buFont typeface="Wingdings" panose="05000000000000000000" pitchFamily="2" charset="2"/>
              <a:buChar char="Ø"/>
            </a:pPr>
            <a:r>
              <a:rPr lang="en-US" dirty="0"/>
              <a:t>        Remove: del </a:t>
            </a:r>
            <a:r>
              <a:rPr lang="en-US" dirty="0" err="1"/>
              <a:t>my_dict</a:t>
            </a:r>
            <a:r>
              <a:rPr lang="en-US" dirty="0"/>
              <a:t>['age']</a:t>
            </a:r>
          </a:p>
          <a:p>
            <a:pPr marL="742950" lvl="1" indent="-285750">
              <a:buFont typeface="Wingdings" panose="05000000000000000000" pitchFamily="2" charset="2"/>
              <a:buChar char="Ø"/>
            </a:pPr>
            <a:r>
              <a:rPr lang="en-US" dirty="0"/>
              <a:t>        Keys: </a:t>
            </a:r>
            <a:r>
              <a:rPr lang="en-US" dirty="0" err="1"/>
              <a:t>my_dict.keys</a:t>
            </a:r>
            <a:r>
              <a:rPr lang="en-US" dirty="0"/>
              <a:t>()</a:t>
            </a:r>
          </a:p>
          <a:p>
            <a:pPr marL="742950" lvl="1" indent="-285750">
              <a:buFont typeface="Wingdings" panose="05000000000000000000" pitchFamily="2" charset="2"/>
              <a:buChar char="Ø"/>
            </a:pPr>
            <a:r>
              <a:rPr lang="en-US" dirty="0"/>
              <a:t>        Values: </a:t>
            </a:r>
            <a:r>
              <a:rPr lang="en-US" dirty="0" err="1"/>
              <a:t>my_dict.values</a:t>
            </a:r>
            <a:r>
              <a:rPr lang="en-US" dirty="0"/>
              <a:t>()</a:t>
            </a:r>
          </a:p>
          <a:p>
            <a:pPr marL="742950" lvl="1" indent="-285750">
              <a:buFont typeface="Wingdings" panose="05000000000000000000" pitchFamily="2" charset="2"/>
              <a:buChar char="Ø"/>
            </a:pPr>
            <a:r>
              <a:rPr lang="en-US" dirty="0"/>
              <a:t>        Length: </a:t>
            </a:r>
            <a:r>
              <a:rPr lang="en-US" dirty="0" err="1"/>
              <a:t>len</a:t>
            </a:r>
            <a:r>
              <a:rPr lang="en-US" dirty="0"/>
              <a:t>(</a:t>
            </a:r>
            <a:r>
              <a:rPr lang="en-US" dirty="0" err="1"/>
              <a:t>my_dict</a:t>
            </a:r>
            <a:r>
              <a:rPr lang="en-US" dirty="0"/>
              <a:t>)</a:t>
            </a:r>
          </a:p>
        </p:txBody>
      </p:sp>
    </p:spTree>
    <p:extLst>
      <p:ext uri="{BB962C8B-B14F-4D97-AF65-F5344CB8AC3E}">
        <p14:creationId xmlns:p14="http://schemas.microsoft.com/office/powerpoint/2010/main" val="1371047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92FA3C-F7F0-C68F-ECDE-0F8AECDAEE4C}"/>
              </a:ext>
            </a:extLst>
          </p:cNvPr>
          <p:cNvSpPr txBox="1"/>
          <p:nvPr/>
        </p:nvSpPr>
        <p:spPr>
          <a:xfrm>
            <a:off x="490491" y="410955"/>
            <a:ext cx="10997214" cy="2862322"/>
          </a:xfrm>
          <a:prstGeom prst="rect">
            <a:avLst/>
          </a:prstGeom>
          <a:noFill/>
        </p:spPr>
        <p:txBody>
          <a:bodyPr wrap="square">
            <a:spAutoFit/>
          </a:bodyPr>
          <a:lstStyle/>
          <a:p>
            <a:r>
              <a:rPr lang="en-US" b="1" dirty="0"/>
              <a:t>Key Characteristics of Dictionaries:</a:t>
            </a:r>
          </a:p>
          <a:p>
            <a:pPr marL="742950" lvl="1" indent="-285750">
              <a:buFont typeface="Wingdings" panose="05000000000000000000" pitchFamily="2" charset="2"/>
              <a:buChar char="Ø"/>
            </a:pPr>
            <a:r>
              <a:rPr lang="en-US" b="1" dirty="0"/>
              <a:t>Unordered</a:t>
            </a:r>
            <a:r>
              <a:rPr lang="en-US" dirty="0"/>
              <a:t>: Dictionaries do not maintain the order of elements (although in Python 3.7+, dictionaries maintain insertion order).</a:t>
            </a:r>
          </a:p>
          <a:p>
            <a:pPr marL="742950" lvl="1" indent="-285750">
              <a:buFont typeface="Wingdings" panose="05000000000000000000" pitchFamily="2" charset="2"/>
              <a:buChar char="Ø"/>
            </a:pPr>
            <a:r>
              <a:rPr lang="en-US" b="1" dirty="0"/>
              <a:t>Mutable</a:t>
            </a:r>
            <a:r>
              <a:rPr lang="en-US" dirty="0"/>
              <a:t>: You can change, add, or remove key-value pairs.</a:t>
            </a:r>
          </a:p>
          <a:p>
            <a:pPr marL="742950" lvl="1" indent="-285750">
              <a:buFont typeface="Wingdings" panose="05000000000000000000" pitchFamily="2" charset="2"/>
              <a:buChar char="Ø"/>
            </a:pPr>
            <a:r>
              <a:rPr lang="en-US" b="1" dirty="0"/>
              <a:t>Indexed by keys</a:t>
            </a:r>
            <a:r>
              <a:rPr lang="en-US" dirty="0"/>
              <a:t>: Unlike lists or tuples, which are indexed by position, dictionaries are indexed by keys, and the keys must be unique.</a:t>
            </a:r>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dirty="0"/>
          </a:p>
          <a:p>
            <a:r>
              <a:rPr lang="en-US" b="1" dirty="0"/>
              <a:t>Basic Operations with Dictionaries</a:t>
            </a:r>
          </a:p>
          <a:p>
            <a:pPr>
              <a:buFont typeface="+mj-lt"/>
              <a:buAutoNum type="arabicPeriod"/>
            </a:pPr>
            <a:r>
              <a:rPr lang="en-US" b="1" dirty="0"/>
              <a:t>Creating a Dictionary</a:t>
            </a:r>
            <a:r>
              <a:rPr lang="en-US" dirty="0"/>
              <a:t>:</a:t>
            </a:r>
          </a:p>
        </p:txBody>
      </p:sp>
      <p:sp>
        <p:nvSpPr>
          <p:cNvPr id="5" name="TextBox 4">
            <a:extLst>
              <a:ext uri="{FF2B5EF4-FFF2-40B4-BE49-F238E27FC236}">
                <a16:creationId xmlns:a16="http://schemas.microsoft.com/office/drawing/2014/main" id="{A7946914-57D8-42C2-8F7A-6858AC6DA4DE}"/>
              </a:ext>
            </a:extLst>
          </p:cNvPr>
          <p:cNvSpPr txBox="1"/>
          <p:nvPr/>
        </p:nvSpPr>
        <p:spPr>
          <a:xfrm>
            <a:off x="1103051" y="3429000"/>
            <a:ext cx="6094520" cy="646331"/>
          </a:xfrm>
          <a:prstGeom prst="rect">
            <a:avLst/>
          </a:prstGeom>
          <a:noFill/>
        </p:spPr>
        <p:txBody>
          <a:bodyPr wrap="square">
            <a:spAutoFit/>
          </a:bodyPr>
          <a:lstStyle/>
          <a:p>
            <a:r>
              <a:rPr lang="en-US" dirty="0">
                <a:solidFill>
                  <a:srgbClr val="0000FF"/>
                </a:solidFill>
              </a:rPr>
              <a:t>dict1 = {"name": "Alice", "age": 25, "city": "New York"}</a:t>
            </a:r>
          </a:p>
          <a:p>
            <a:r>
              <a:rPr lang="en-US" dirty="0">
                <a:solidFill>
                  <a:srgbClr val="0000FF"/>
                </a:solidFill>
              </a:rPr>
              <a:t>print(dict1)</a:t>
            </a:r>
          </a:p>
        </p:txBody>
      </p:sp>
      <p:sp>
        <p:nvSpPr>
          <p:cNvPr id="7" name="TextBox 6">
            <a:extLst>
              <a:ext uri="{FF2B5EF4-FFF2-40B4-BE49-F238E27FC236}">
                <a16:creationId xmlns:a16="http://schemas.microsoft.com/office/drawing/2014/main" id="{AE8F19AD-D4B2-DBAA-D7CB-7EE3415FE9D5}"/>
              </a:ext>
            </a:extLst>
          </p:cNvPr>
          <p:cNvSpPr txBox="1"/>
          <p:nvPr/>
        </p:nvSpPr>
        <p:spPr>
          <a:xfrm>
            <a:off x="490491" y="4129532"/>
            <a:ext cx="10677618" cy="369332"/>
          </a:xfrm>
          <a:prstGeom prst="rect">
            <a:avLst/>
          </a:prstGeom>
          <a:noFill/>
        </p:spPr>
        <p:txBody>
          <a:bodyPr wrap="square">
            <a:spAutoFit/>
          </a:bodyPr>
          <a:lstStyle/>
          <a:p>
            <a:r>
              <a:rPr lang="en-US" b="1" dirty="0"/>
              <a:t>2. Accessing Values</a:t>
            </a:r>
            <a:r>
              <a:rPr lang="en-US" dirty="0"/>
              <a:t>: You can access the value of a dictionary by referring to its key.</a:t>
            </a:r>
          </a:p>
        </p:txBody>
      </p:sp>
      <p:sp>
        <p:nvSpPr>
          <p:cNvPr id="9" name="TextBox 8">
            <a:extLst>
              <a:ext uri="{FF2B5EF4-FFF2-40B4-BE49-F238E27FC236}">
                <a16:creationId xmlns:a16="http://schemas.microsoft.com/office/drawing/2014/main" id="{445A07D6-6CAF-F0C4-B52B-96CA5904C2B1}"/>
              </a:ext>
            </a:extLst>
          </p:cNvPr>
          <p:cNvSpPr txBox="1"/>
          <p:nvPr/>
        </p:nvSpPr>
        <p:spPr>
          <a:xfrm>
            <a:off x="1103051" y="4538594"/>
            <a:ext cx="6094520" cy="369332"/>
          </a:xfrm>
          <a:prstGeom prst="rect">
            <a:avLst/>
          </a:prstGeom>
          <a:noFill/>
        </p:spPr>
        <p:txBody>
          <a:bodyPr wrap="square">
            <a:spAutoFit/>
          </a:bodyPr>
          <a:lstStyle/>
          <a:p>
            <a:r>
              <a:rPr lang="en-US" dirty="0">
                <a:solidFill>
                  <a:srgbClr val="0000FF"/>
                </a:solidFill>
              </a:rPr>
              <a:t>print(dict1["name"]) </a:t>
            </a:r>
          </a:p>
        </p:txBody>
      </p:sp>
      <p:sp>
        <p:nvSpPr>
          <p:cNvPr id="11" name="TextBox 10">
            <a:extLst>
              <a:ext uri="{FF2B5EF4-FFF2-40B4-BE49-F238E27FC236}">
                <a16:creationId xmlns:a16="http://schemas.microsoft.com/office/drawing/2014/main" id="{808CE8B2-775B-59E4-747D-DC16A043CA73}"/>
              </a:ext>
            </a:extLst>
          </p:cNvPr>
          <p:cNvSpPr txBox="1"/>
          <p:nvPr/>
        </p:nvSpPr>
        <p:spPr>
          <a:xfrm>
            <a:off x="490491" y="5000259"/>
            <a:ext cx="10038426" cy="369332"/>
          </a:xfrm>
          <a:prstGeom prst="rect">
            <a:avLst/>
          </a:prstGeom>
          <a:noFill/>
        </p:spPr>
        <p:txBody>
          <a:bodyPr wrap="square">
            <a:spAutoFit/>
          </a:bodyPr>
          <a:lstStyle/>
          <a:p>
            <a:r>
              <a:rPr lang="en-US" b="1" dirty="0"/>
              <a:t>3. Adding or Modifying Elements</a:t>
            </a:r>
            <a:r>
              <a:rPr lang="en-US" dirty="0"/>
              <a:t>: You can add new key-value pairs or modify existing ones.</a:t>
            </a:r>
          </a:p>
        </p:txBody>
      </p:sp>
      <p:sp>
        <p:nvSpPr>
          <p:cNvPr id="15" name="TextBox 14">
            <a:extLst>
              <a:ext uri="{FF2B5EF4-FFF2-40B4-BE49-F238E27FC236}">
                <a16:creationId xmlns:a16="http://schemas.microsoft.com/office/drawing/2014/main" id="{D8A26380-2154-4B31-1EAD-A4998AE41769}"/>
              </a:ext>
            </a:extLst>
          </p:cNvPr>
          <p:cNvSpPr txBox="1"/>
          <p:nvPr/>
        </p:nvSpPr>
        <p:spPr>
          <a:xfrm>
            <a:off x="1103051" y="5355119"/>
            <a:ext cx="6094520" cy="1477328"/>
          </a:xfrm>
          <a:prstGeom prst="rect">
            <a:avLst/>
          </a:prstGeom>
          <a:noFill/>
        </p:spPr>
        <p:txBody>
          <a:bodyPr wrap="square">
            <a:spAutoFit/>
          </a:bodyPr>
          <a:lstStyle/>
          <a:p>
            <a:r>
              <a:rPr lang="en-US" dirty="0">
                <a:solidFill>
                  <a:srgbClr val="0000FF"/>
                </a:solidFill>
              </a:rPr>
              <a:t># Modify the existing value</a:t>
            </a:r>
          </a:p>
          <a:p>
            <a:r>
              <a:rPr lang="en-US" dirty="0">
                <a:solidFill>
                  <a:srgbClr val="0000FF"/>
                </a:solidFill>
              </a:rPr>
              <a:t>dict1["age"] = 26  </a:t>
            </a:r>
          </a:p>
          <a:p>
            <a:r>
              <a:rPr lang="en-US" dirty="0">
                <a:solidFill>
                  <a:srgbClr val="0000FF"/>
                </a:solidFill>
              </a:rPr>
              <a:t> # Add a new key-value pair</a:t>
            </a:r>
          </a:p>
          <a:p>
            <a:r>
              <a:rPr lang="en-US" dirty="0">
                <a:solidFill>
                  <a:srgbClr val="0000FF"/>
                </a:solidFill>
              </a:rPr>
              <a:t>dict1["email"] = "alice@example.com" </a:t>
            </a:r>
          </a:p>
          <a:p>
            <a:r>
              <a:rPr lang="en-US" dirty="0">
                <a:solidFill>
                  <a:srgbClr val="0000FF"/>
                </a:solidFill>
              </a:rPr>
              <a:t>print(dict1)</a:t>
            </a:r>
          </a:p>
        </p:txBody>
      </p:sp>
    </p:spTree>
    <p:extLst>
      <p:ext uri="{BB962C8B-B14F-4D97-AF65-F5344CB8AC3E}">
        <p14:creationId xmlns:p14="http://schemas.microsoft.com/office/powerpoint/2010/main" val="119328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B16C23-AD48-C782-DCBD-D6FE24AB9DA6}"/>
              </a:ext>
            </a:extLst>
          </p:cNvPr>
          <p:cNvSpPr txBox="1"/>
          <p:nvPr/>
        </p:nvSpPr>
        <p:spPr>
          <a:xfrm>
            <a:off x="383960" y="235232"/>
            <a:ext cx="6094520" cy="923330"/>
          </a:xfrm>
          <a:prstGeom prst="rect">
            <a:avLst/>
          </a:prstGeom>
          <a:noFill/>
        </p:spPr>
        <p:txBody>
          <a:bodyPr wrap="square">
            <a:spAutoFit/>
          </a:bodyPr>
          <a:lstStyle/>
          <a:p>
            <a:r>
              <a:rPr lang="en-US" b="1" dirty="0"/>
              <a:t>Removing Elements:</a:t>
            </a:r>
          </a:p>
          <a:p>
            <a:endParaRPr lang="en-US" b="1" dirty="0"/>
          </a:p>
          <a:p>
            <a:r>
              <a:rPr lang="en-US" dirty="0"/>
              <a:t>    del keyword can be used to remove a key-value pair:</a:t>
            </a:r>
          </a:p>
        </p:txBody>
      </p:sp>
      <p:sp>
        <p:nvSpPr>
          <p:cNvPr id="5" name="TextBox 4">
            <a:extLst>
              <a:ext uri="{FF2B5EF4-FFF2-40B4-BE49-F238E27FC236}">
                <a16:creationId xmlns:a16="http://schemas.microsoft.com/office/drawing/2014/main" id="{938FF4A7-D34C-A8FB-1A0D-02F1B7F2480E}"/>
              </a:ext>
            </a:extLst>
          </p:cNvPr>
          <p:cNvSpPr txBox="1"/>
          <p:nvPr/>
        </p:nvSpPr>
        <p:spPr>
          <a:xfrm>
            <a:off x="931043" y="1301351"/>
            <a:ext cx="6094520" cy="923330"/>
          </a:xfrm>
          <a:prstGeom prst="rect">
            <a:avLst/>
          </a:prstGeom>
          <a:noFill/>
        </p:spPr>
        <p:txBody>
          <a:bodyPr wrap="square">
            <a:spAutoFit/>
          </a:bodyPr>
          <a:lstStyle/>
          <a:p>
            <a:r>
              <a:rPr lang="en-US" dirty="0">
                <a:solidFill>
                  <a:srgbClr val="0000FF"/>
                </a:solidFill>
              </a:rPr>
              <a:t># Removes the key "age"</a:t>
            </a:r>
          </a:p>
          <a:p>
            <a:r>
              <a:rPr lang="en-US" dirty="0">
                <a:solidFill>
                  <a:srgbClr val="0000FF"/>
                </a:solidFill>
              </a:rPr>
              <a:t>del dict1["age"]  </a:t>
            </a:r>
          </a:p>
          <a:p>
            <a:r>
              <a:rPr lang="en-US" dirty="0">
                <a:solidFill>
                  <a:srgbClr val="0000FF"/>
                </a:solidFill>
              </a:rPr>
              <a:t>print(dict1)</a:t>
            </a:r>
          </a:p>
        </p:txBody>
      </p:sp>
      <p:sp>
        <p:nvSpPr>
          <p:cNvPr id="7" name="TextBox 6">
            <a:extLst>
              <a:ext uri="{FF2B5EF4-FFF2-40B4-BE49-F238E27FC236}">
                <a16:creationId xmlns:a16="http://schemas.microsoft.com/office/drawing/2014/main" id="{177E676E-4B3A-D65B-76FA-FCB2BDBC656C}"/>
              </a:ext>
            </a:extLst>
          </p:cNvPr>
          <p:cNvSpPr txBox="1"/>
          <p:nvPr/>
        </p:nvSpPr>
        <p:spPr>
          <a:xfrm>
            <a:off x="623656" y="2571776"/>
            <a:ext cx="6094520" cy="369332"/>
          </a:xfrm>
          <a:prstGeom prst="rect">
            <a:avLst/>
          </a:prstGeom>
          <a:noFill/>
        </p:spPr>
        <p:txBody>
          <a:bodyPr wrap="square">
            <a:spAutoFit/>
          </a:bodyPr>
          <a:lstStyle/>
          <a:p>
            <a:r>
              <a:rPr lang="en-US" dirty="0"/>
              <a:t>pop() removes the key and returns its value:</a:t>
            </a:r>
          </a:p>
        </p:txBody>
      </p:sp>
      <p:sp>
        <p:nvSpPr>
          <p:cNvPr id="9" name="TextBox 8">
            <a:extLst>
              <a:ext uri="{FF2B5EF4-FFF2-40B4-BE49-F238E27FC236}">
                <a16:creationId xmlns:a16="http://schemas.microsoft.com/office/drawing/2014/main" id="{A3409852-DDC8-95B9-D47A-A1659F6CCC22}"/>
              </a:ext>
            </a:extLst>
          </p:cNvPr>
          <p:cNvSpPr txBox="1"/>
          <p:nvPr/>
        </p:nvSpPr>
        <p:spPr>
          <a:xfrm>
            <a:off x="987640" y="2916254"/>
            <a:ext cx="9061881" cy="646331"/>
          </a:xfrm>
          <a:prstGeom prst="rect">
            <a:avLst/>
          </a:prstGeom>
          <a:noFill/>
        </p:spPr>
        <p:txBody>
          <a:bodyPr wrap="square">
            <a:spAutoFit/>
          </a:bodyPr>
          <a:lstStyle/>
          <a:p>
            <a:r>
              <a:rPr lang="en-US" dirty="0" err="1">
                <a:solidFill>
                  <a:srgbClr val="0000FF"/>
                </a:solidFill>
              </a:rPr>
              <a:t>removed_value</a:t>
            </a:r>
            <a:r>
              <a:rPr lang="en-US" dirty="0">
                <a:solidFill>
                  <a:srgbClr val="0000FF"/>
                </a:solidFill>
              </a:rPr>
              <a:t> = dict1.pop("name")  # Removes "name" and stores the value "Alice"</a:t>
            </a:r>
          </a:p>
          <a:p>
            <a:r>
              <a:rPr lang="en-US" dirty="0">
                <a:solidFill>
                  <a:srgbClr val="0000FF"/>
                </a:solidFill>
              </a:rPr>
              <a:t>print(</a:t>
            </a:r>
            <a:r>
              <a:rPr lang="en-US" dirty="0" err="1">
                <a:solidFill>
                  <a:srgbClr val="0000FF"/>
                </a:solidFill>
              </a:rPr>
              <a:t>removed_value</a:t>
            </a:r>
            <a:r>
              <a:rPr lang="en-US" dirty="0">
                <a:solidFill>
                  <a:srgbClr val="0000FF"/>
                </a:solidFill>
              </a:rPr>
              <a:t>)</a:t>
            </a:r>
          </a:p>
        </p:txBody>
      </p:sp>
      <p:sp>
        <p:nvSpPr>
          <p:cNvPr id="11" name="TextBox 10">
            <a:extLst>
              <a:ext uri="{FF2B5EF4-FFF2-40B4-BE49-F238E27FC236}">
                <a16:creationId xmlns:a16="http://schemas.microsoft.com/office/drawing/2014/main" id="{549D0A75-EBBF-BB3D-D246-6476E099CC47}"/>
              </a:ext>
            </a:extLst>
          </p:cNvPr>
          <p:cNvSpPr txBox="1"/>
          <p:nvPr/>
        </p:nvSpPr>
        <p:spPr>
          <a:xfrm>
            <a:off x="623656" y="4416588"/>
            <a:ext cx="6094520" cy="369332"/>
          </a:xfrm>
          <a:prstGeom prst="rect">
            <a:avLst/>
          </a:prstGeom>
          <a:noFill/>
        </p:spPr>
        <p:txBody>
          <a:bodyPr wrap="square">
            <a:spAutoFit/>
          </a:bodyPr>
          <a:lstStyle/>
          <a:p>
            <a:r>
              <a:rPr lang="en-US" dirty="0"/>
              <a:t>clear() removes all elements from the dictionary:</a:t>
            </a:r>
          </a:p>
        </p:txBody>
      </p:sp>
      <p:sp>
        <p:nvSpPr>
          <p:cNvPr id="13" name="TextBox 12">
            <a:extLst>
              <a:ext uri="{FF2B5EF4-FFF2-40B4-BE49-F238E27FC236}">
                <a16:creationId xmlns:a16="http://schemas.microsoft.com/office/drawing/2014/main" id="{6ACF0FF1-FEAA-A752-F975-C81DC74E706E}"/>
              </a:ext>
            </a:extLst>
          </p:cNvPr>
          <p:cNvSpPr txBox="1"/>
          <p:nvPr/>
        </p:nvSpPr>
        <p:spPr>
          <a:xfrm>
            <a:off x="1218459" y="4945732"/>
            <a:ext cx="6094520" cy="646331"/>
          </a:xfrm>
          <a:prstGeom prst="rect">
            <a:avLst/>
          </a:prstGeom>
          <a:noFill/>
        </p:spPr>
        <p:txBody>
          <a:bodyPr wrap="square">
            <a:spAutoFit/>
          </a:bodyPr>
          <a:lstStyle/>
          <a:p>
            <a:r>
              <a:rPr lang="en-US" dirty="0">
                <a:solidFill>
                  <a:srgbClr val="0000FF"/>
                </a:solidFill>
              </a:rPr>
              <a:t>dict1.clear()  # Empties the dictionary</a:t>
            </a:r>
          </a:p>
          <a:p>
            <a:r>
              <a:rPr lang="en-US" dirty="0">
                <a:solidFill>
                  <a:srgbClr val="0000FF"/>
                </a:solidFill>
              </a:rPr>
              <a:t>print(dict1)</a:t>
            </a:r>
          </a:p>
        </p:txBody>
      </p:sp>
    </p:spTree>
    <p:extLst>
      <p:ext uri="{BB962C8B-B14F-4D97-AF65-F5344CB8AC3E}">
        <p14:creationId xmlns:p14="http://schemas.microsoft.com/office/powerpoint/2010/main" val="3206065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8014CB-43CE-2D99-1847-E6A600F2BE68}"/>
              </a:ext>
            </a:extLst>
          </p:cNvPr>
          <p:cNvSpPr txBox="1"/>
          <p:nvPr/>
        </p:nvSpPr>
        <p:spPr>
          <a:xfrm>
            <a:off x="1047564" y="259957"/>
            <a:ext cx="9880847" cy="5632311"/>
          </a:xfrm>
          <a:prstGeom prst="rect">
            <a:avLst/>
          </a:prstGeom>
          <a:noFill/>
        </p:spPr>
        <p:txBody>
          <a:bodyPr wrap="square">
            <a:spAutoFit/>
          </a:bodyPr>
          <a:lstStyle/>
          <a:p>
            <a:r>
              <a:rPr lang="en-US" b="1" dirty="0"/>
              <a:t>Accessing Keys, Values, and Items:</a:t>
            </a:r>
          </a:p>
          <a:p>
            <a:endParaRPr lang="en-US" dirty="0"/>
          </a:p>
          <a:p>
            <a:r>
              <a:rPr lang="en-US" dirty="0"/>
              <a:t>    keys() returns a view of the dictionary’s keys.</a:t>
            </a:r>
          </a:p>
          <a:p>
            <a:pPr lvl="2"/>
            <a:r>
              <a:rPr lang="en-US" dirty="0">
                <a:solidFill>
                  <a:srgbClr val="0000FF"/>
                </a:solidFill>
              </a:rPr>
              <a:t>print(dict1.keys())</a:t>
            </a:r>
          </a:p>
          <a:p>
            <a:pPr lvl="2"/>
            <a:endParaRPr lang="en-US" dirty="0"/>
          </a:p>
          <a:p>
            <a:r>
              <a:rPr lang="en-US" dirty="0"/>
              <a:t>    values() returns a view of the dictionary’s values.</a:t>
            </a:r>
          </a:p>
          <a:p>
            <a:endParaRPr lang="en-US" dirty="0"/>
          </a:p>
          <a:p>
            <a:pPr lvl="2"/>
            <a:r>
              <a:rPr lang="en-US" dirty="0">
                <a:solidFill>
                  <a:srgbClr val="0000FF"/>
                </a:solidFill>
              </a:rPr>
              <a:t>print(dict1.values())</a:t>
            </a:r>
          </a:p>
          <a:p>
            <a:endParaRPr lang="en-US" dirty="0"/>
          </a:p>
          <a:p>
            <a:r>
              <a:rPr lang="en-US" dirty="0"/>
              <a:t>    items() returns a view of the dictionary’s key-value pairs.</a:t>
            </a:r>
          </a:p>
          <a:p>
            <a:endParaRPr lang="en-US" dirty="0"/>
          </a:p>
          <a:p>
            <a:r>
              <a:rPr lang="en-US" dirty="0"/>
              <a:t>                  </a:t>
            </a:r>
            <a:r>
              <a:rPr lang="en-US" dirty="0">
                <a:solidFill>
                  <a:srgbClr val="0000FF"/>
                </a:solidFill>
              </a:rPr>
              <a:t>print(dict1.items())</a:t>
            </a:r>
          </a:p>
          <a:p>
            <a:endParaRPr lang="en-US" dirty="0">
              <a:solidFill>
                <a:srgbClr val="0000FF"/>
              </a:solidFill>
            </a:endParaRPr>
          </a:p>
          <a:p>
            <a:endParaRPr lang="en-US" dirty="0"/>
          </a:p>
          <a:p>
            <a:r>
              <a:rPr lang="en-US" b="1" dirty="0"/>
              <a:t>Checking if a Key Exists</a:t>
            </a:r>
            <a:r>
              <a:rPr lang="en-US" dirty="0"/>
              <a:t>: You can check if a key exists in a dictionary using in.</a:t>
            </a:r>
          </a:p>
          <a:p>
            <a:endParaRPr lang="en-US" dirty="0"/>
          </a:p>
          <a:p>
            <a:pPr lvl="2"/>
            <a:r>
              <a:rPr lang="en-US" dirty="0">
                <a:solidFill>
                  <a:srgbClr val="0000FF"/>
                </a:solidFill>
              </a:rPr>
              <a:t>if "age" in dict1:</a:t>
            </a:r>
          </a:p>
          <a:p>
            <a:pPr lvl="2"/>
            <a:r>
              <a:rPr lang="en-US" dirty="0">
                <a:solidFill>
                  <a:srgbClr val="0000FF"/>
                </a:solidFill>
              </a:rPr>
              <a:t>    print("Age is present")</a:t>
            </a:r>
          </a:p>
          <a:p>
            <a:pPr lvl="2"/>
            <a:r>
              <a:rPr lang="en-US" dirty="0">
                <a:solidFill>
                  <a:srgbClr val="0000FF"/>
                </a:solidFill>
              </a:rPr>
              <a:t>else:</a:t>
            </a:r>
          </a:p>
          <a:p>
            <a:pPr lvl="2"/>
            <a:r>
              <a:rPr lang="en-US" dirty="0">
                <a:solidFill>
                  <a:srgbClr val="0000FF"/>
                </a:solidFill>
              </a:rPr>
              <a:t>    print("Missing")</a:t>
            </a:r>
          </a:p>
        </p:txBody>
      </p:sp>
    </p:spTree>
    <p:extLst>
      <p:ext uri="{BB962C8B-B14F-4D97-AF65-F5344CB8AC3E}">
        <p14:creationId xmlns:p14="http://schemas.microsoft.com/office/powerpoint/2010/main" val="680684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B9F064-00E3-BF3F-0CE9-F4CA39D4E528}"/>
              </a:ext>
            </a:extLst>
          </p:cNvPr>
          <p:cNvSpPr txBox="1"/>
          <p:nvPr/>
        </p:nvSpPr>
        <p:spPr>
          <a:xfrm>
            <a:off x="93306" y="331239"/>
            <a:ext cx="6097554" cy="369332"/>
          </a:xfrm>
          <a:prstGeom prst="rect">
            <a:avLst/>
          </a:prstGeom>
          <a:noFill/>
        </p:spPr>
        <p:txBody>
          <a:bodyPr wrap="square">
            <a:spAutoFit/>
          </a:bodyPr>
          <a:lstStyle/>
          <a:p>
            <a:r>
              <a:rPr lang="en-US" b="1" dirty="0"/>
              <a:t>Learning Objectives:</a:t>
            </a:r>
          </a:p>
        </p:txBody>
      </p:sp>
      <p:sp>
        <p:nvSpPr>
          <p:cNvPr id="10" name="TextBox 9">
            <a:extLst>
              <a:ext uri="{FF2B5EF4-FFF2-40B4-BE49-F238E27FC236}">
                <a16:creationId xmlns:a16="http://schemas.microsoft.com/office/drawing/2014/main" id="{5738ED64-E620-749A-0EF4-F57D9B6A7AFB}"/>
              </a:ext>
            </a:extLst>
          </p:cNvPr>
          <p:cNvSpPr txBox="1"/>
          <p:nvPr/>
        </p:nvSpPr>
        <p:spPr>
          <a:xfrm>
            <a:off x="486066" y="1158849"/>
            <a:ext cx="6097554" cy="3693319"/>
          </a:xfrm>
          <a:prstGeom prst="rect">
            <a:avLst/>
          </a:prstGeom>
          <a:noFill/>
        </p:spPr>
        <p:txBody>
          <a:bodyPr wrap="square">
            <a:spAutoFit/>
          </a:bodyPr>
          <a:lstStyle/>
          <a:p>
            <a:pPr marL="285750" indent="-285750">
              <a:buFont typeface="Wingdings" panose="05000000000000000000" pitchFamily="2" charset="2"/>
              <a:buChar char="Ø"/>
            </a:pPr>
            <a:r>
              <a:rPr lang="en-US" dirty="0"/>
              <a:t>Introduction to Python </a:t>
            </a:r>
          </a:p>
          <a:p>
            <a:pPr marL="285750" indent="-285750">
              <a:buFont typeface="Wingdings" panose="05000000000000000000" pitchFamily="2" charset="2"/>
              <a:buChar char="Ø"/>
            </a:pPr>
            <a:r>
              <a:rPr lang="en-US" dirty="0"/>
              <a:t>Functions </a:t>
            </a:r>
          </a:p>
          <a:p>
            <a:pPr marL="285750" indent="-285750">
              <a:buFont typeface="Wingdings" panose="05000000000000000000" pitchFamily="2" charset="2"/>
              <a:buChar char="Ø"/>
            </a:pPr>
            <a:r>
              <a:rPr lang="en-US" dirty="0"/>
              <a:t>Iterables and Conditional Statement </a:t>
            </a:r>
          </a:p>
          <a:p>
            <a:pPr marL="285750" indent="-285750">
              <a:buFont typeface="Wingdings" panose="05000000000000000000" pitchFamily="2" charset="2"/>
              <a:buChar char="Ø"/>
            </a:pPr>
            <a:r>
              <a:rPr lang="en-US" dirty="0"/>
              <a:t>Modules </a:t>
            </a:r>
          </a:p>
          <a:p>
            <a:pPr marL="285750" indent="-285750">
              <a:buFont typeface="Wingdings" panose="05000000000000000000" pitchFamily="2" charset="2"/>
              <a:buChar char="Ø"/>
            </a:pPr>
            <a:r>
              <a:rPr lang="en-US" dirty="0"/>
              <a:t>Python Strings  </a:t>
            </a:r>
          </a:p>
          <a:p>
            <a:pPr marL="285750" indent="-285750">
              <a:buFont typeface="Wingdings" panose="05000000000000000000" pitchFamily="2" charset="2"/>
              <a:buChar char="Ø"/>
            </a:pPr>
            <a:r>
              <a:rPr lang="en-US" dirty="0"/>
              <a:t>Python Dates and Times </a:t>
            </a:r>
          </a:p>
          <a:p>
            <a:pPr marL="285750" indent="-285750">
              <a:buFont typeface="Wingdings" panose="05000000000000000000" pitchFamily="2" charset="2"/>
              <a:buChar char="Ø"/>
            </a:pPr>
            <a:r>
              <a:rPr lang="en-US" dirty="0"/>
              <a:t>Math </a:t>
            </a:r>
          </a:p>
          <a:p>
            <a:pPr marL="285750" indent="-285750">
              <a:buFont typeface="Wingdings" panose="05000000000000000000" pitchFamily="2" charset="2"/>
              <a:buChar char="Ø"/>
            </a:pPr>
            <a:r>
              <a:rPr lang="en-US" dirty="0"/>
              <a:t>File Processing </a:t>
            </a:r>
          </a:p>
          <a:p>
            <a:pPr marL="285750" indent="-285750">
              <a:buFont typeface="Wingdings" panose="05000000000000000000" pitchFamily="2" charset="2"/>
              <a:buChar char="Ø"/>
            </a:pPr>
            <a:r>
              <a:rPr lang="en-US" dirty="0"/>
              <a:t>Exception Handling </a:t>
            </a:r>
          </a:p>
          <a:p>
            <a:pPr marL="285750" indent="-285750">
              <a:buFont typeface="Wingdings" panose="05000000000000000000" pitchFamily="2" charset="2"/>
              <a:buChar char="Ø"/>
            </a:pPr>
            <a:r>
              <a:rPr lang="en-US" dirty="0"/>
              <a:t>OOPS in Python </a:t>
            </a:r>
          </a:p>
          <a:p>
            <a:pPr marL="285750" indent="-285750">
              <a:buFont typeface="Wingdings" panose="05000000000000000000" pitchFamily="2" charset="2"/>
              <a:buChar char="Ø"/>
            </a:pPr>
            <a:r>
              <a:rPr lang="en-US" dirty="0"/>
              <a:t>Playing with Data </a:t>
            </a:r>
          </a:p>
          <a:p>
            <a:pPr marL="285750" indent="-285750">
              <a:buFont typeface="Wingdings" panose="05000000000000000000" pitchFamily="2" charset="2"/>
              <a:buChar char="Ø"/>
            </a:pPr>
            <a:r>
              <a:rPr lang="en-US" dirty="0"/>
              <a:t>NumPy, Pandas, </a:t>
            </a:r>
            <a:r>
              <a:rPr lang="en-US" dirty="0" err="1"/>
              <a:t>Matplotlib,Seaborn</a:t>
            </a:r>
            <a:endParaRPr lang="en-US" dirty="0"/>
          </a:p>
          <a:p>
            <a:pPr marL="285750" indent="-285750">
              <a:buFont typeface="Wingdings" panose="05000000000000000000" pitchFamily="2" charset="2"/>
              <a:buChar char="Ø"/>
            </a:pPr>
            <a:r>
              <a:rPr lang="en-US" dirty="0"/>
              <a:t>Data Analysis Using Statistical Models</a:t>
            </a:r>
          </a:p>
        </p:txBody>
      </p:sp>
      <p:pic>
        <p:nvPicPr>
          <p:cNvPr id="14" name="Picture 13">
            <a:extLst>
              <a:ext uri="{FF2B5EF4-FFF2-40B4-BE49-F238E27FC236}">
                <a16:creationId xmlns:a16="http://schemas.microsoft.com/office/drawing/2014/main" id="{5E6E2DFF-F1E3-0591-8E9A-90B89F4C4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066" y="1072206"/>
            <a:ext cx="6097554" cy="4626945"/>
          </a:xfrm>
          <a:prstGeom prst="rect">
            <a:avLst/>
          </a:prstGeom>
        </p:spPr>
      </p:pic>
      <p:sp>
        <p:nvSpPr>
          <p:cNvPr id="2" name="TextBox 1">
            <a:extLst>
              <a:ext uri="{FF2B5EF4-FFF2-40B4-BE49-F238E27FC236}">
                <a16:creationId xmlns:a16="http://schemas.microsoft.com/office/drawing/2014/main" id="{31C73736-3295-38B6-824B-6A2662481262}"/>
              </a:ext>
            </a:extLst>
          </p:cNvPr>
          <p:cNvSpPr txBox="1"/>
          <p:nvPr/>
        </p:nvSpPr>
        <p:spPr>
          <a:xfrm>
            <a:off x="3489649" y="6286470"/>
            <a:ext cx="6120880" cy="369332"/>
          </a:xfrm>
          <a:prstGeom prst="rect">
            <a:avLst/>
          </a:prstGeom>
          <a:noFill/>
        </p:spPr>
        <p:txBody>
          <a:bodyPr wrap="square">
            <a:spAutoFit/>
          </a:bodyPr>
          <a:lstStyle/>
          <a:p>
            <a:r>
              <a:rPr lang="en-US" dirty="0">
                <a:hlinkClick r:id="rId3"/>
              </a:rPr>
              <a:t>https://www.anaconda.com/download</a:t>
            </a:r>
            <a:endParaRPr lang="en-US" dirty="0"/>
          </a:p>
        </p:txBody>
      </p:sp>
    </p:spTree>
    <p:extLst>
      <p:ext uri="{BB962C8B-B14F-4D97-AF65-F5344CB8AC3E}">
        <p14:creationId xmlns:p14="http://schemas.microsoft.com/office/powerpoint/2010/main" val="1150089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E005DE-1DE2-43E6-071F-DBC12761D604}"/>
              </a:ext>
            </a:extLst>
          </p:cNvPr>
          <p:cNvSpPr txBox="1"/>
          <p:nvPr/>
        </p:nvSpPr>
        <p:spPr>
          <a:xfrm>
            <a:off x="481613" y="261865"/>
            <a:ext cx="11272421" cy="646331"/>
          </a:xfrm>
          <a:prstGeom prst="rect">
            <a:avLst/>
          </a:prstGeom>
          <a:noFill/>
        </p:spPr>
        <p:txBody>
          <a:bodyPr wrap="square">
            <a:spAutoFit/>
          </a:bodyPr>
          <a:lstStyle/>
          <a:p>
            <a:r>
              <a:rPr lang="en-US" b="1" dirty="0"/>
              <a:t>Nested Dictionaries</a:t>
            </a:r>
          </a:p>
          <a:p>
            <a:r>
              <a:rPr lang="en-US" dirty="0"/>
              <a:t>Dictionaries can also contain other dictionaries, which allows you to represent more complex data structures.</a:t>
            </a:r>
          </a:p>
        </p:txBody>
      </p:sp>
      <p:sp>
        <p:nvSpPr>
          <p:cNvPr id="5" name="TextBox 4">
            <a:extLst>
              <a:ext uri="{FF2B5EF4-FFF2-40B4-BE49-F238E27FC236}">
                <a16:creationId xmlns:a16="http://schemas.microsoft.com/office/drawing/2014/main" id="{1C89339B-8211-8CD1-E5AF-B6185B56FDCC}"/>
              </a:ext>
            </a:extLst>
          </p:cNvPr>
          <p:cNvSpPr txBox="1"/>
          <p:nvPr/>
        </p:nvSpPr>
        <p:spPr>
          <a:xfrm>
            <a:off x="961007" y="992462"/>
            <a:ext cx="6094520" cy="2031325"/>
          </a:xfrm>
          <a:prstGeom prst="rect">
            <a:avLst/>
          </a:prstGeom>
          <a:noFill/>
        </p:spPr>
        <p:txBody>
          <a:bodyPr wrap="square">
            <a:spAutoFit/>
          </a:bodyPr>
          <a:lstStyle/>
          <a:p>
            <a:r>
              <a:rPr lang="en-US" dirty="0" err="1">
                <a:solidFill>
                  <a:srgbClr val="0000FF"/>
                </a:solidFill>
              </a:rPr>
              <a:t>nested_dict</a:t>
            </a:r>
            <a:r>
              <a:rPr lang="en-US" dirty="0">
                <a:solidFill>
                  <a:srgbClr val="0000FF"/>
                </a:solidFill>
              </a:rPr>
              <a:t> = {</a:t>
            </a:r>
          </a:p>
          <a:p>
            <a:r>
              <a:rPr lang="en-US" dirty="0">
                <a:solidFill>
                  <a:srgbClr val="0000FF"/>
                </a:solidFill>
              </a:rPr>
              <a:t>    "student1": {"name": "Alice", "age": 22},</a:t>
            </a:r>
          </a:p>
          <a:p>
            <a:r>
              <a:rPr lang="en-US" dirty="0">
                <a:solidFill>
                  <a:srgbClr val="0000FF"/>
                </a:solidFill>
              </a:rPr>
              <a:t>    "student2": {"name": "Bob", "age": 23}</a:t>
            </a:r>
          </a:p>
          <a:p>
            <a:r>
              <a:rPr lang="en-US" dirty="0">
                <a:solidFill>
                  <a:srgbClr val="0000FF"/>
                </a:solidFill>
              </a:rPr>
              <a:t>}</a:t>
            </a:r>
          </a:p>
          <a:p>
            <a:endParaRPr lang="en-US" dirty="0">
              <a:solidFill>
                <a:srgbClr val="0000FF"/>
              </a:solidFill>
            </a:endParaRPr>
          </a:p>
          <a:p>
            <a:r>
              <a:rPr lang="en-US" dirty="0">
                <a:solidFill>
                  <a:srgbClr val="0000FF"/>
                </a:solidFill>
              </a:rPr>
              <a:t># Accessing nested dictionary values</a:t>
            </a:r>
          </a:p>
          <a:p>
            <a:r>
              <a:rPr lang="en-US" dirty="0">
                <a:solidFill>
                  <a:srgbClr val="0000FF"/>
                </a:solidFill>
              </a:rPr>
              <a:t>print(</a:t>
            </a:r>
            <a:r>
              <a:rPr lang="en-US" dirty="0" err="1">
                <a:solidFill>
                  <a:srgbClr val="0000FF"/>
                </a:solidFill>
              </a:rPr>
              <a:t>nested_dict</a:t>
            </a:r>
            <a:r>
              <a:rPr lang="en-US" dirty="0">
                <a:solidFill>
                  <a:srgbClr val="0000FF"/>
                </a:solidFill>
              </a:rPr>
              <a:t>["student1"]["name"])  </a:t>
            </a:r>
          </a:p>
        </p:txBody>
      </p:sp>
      <p:sp>
        <p:nvSpPr>
          <p:cNvPr id="7" name="TextBox 6">
            <a:extLst>
              <a:ext uri="{FF2B5EF4-FFF2-40B4-BE49-F238E27FC236}">
                <a16:creationId xmlns:a16="http://schemas.microsoft.com/office/drawing/2014/main" id="{BF6E0188-1132-A013-39CA-2E2BC84DC8EB}"/>
              </a:ext>
            </a:extLst>
          </p:cNvPr>
          <p:cNvSpPr txBox="1"/>
          <p:nvPr/>
        </p:nvSpPr>
        <p:spPr>
          <a:xfrm>
            <a:off x="481613" y="3429000"/>
            <a:ext cx="10633230" cy="646331"/>
          </a:xfrm>
          <a:prstGeom prst="rect">
            <a:avLst/>
          </a:prstGeom>
          <a:noFill/>
        </p:spPr>
        <p:txBody>
          <a:bodyPr wrap="square">
            <a:spAutoFit/>
          </a:bodyPr>
          <a:lstStyle/>
          <a:p>
            <a:r>
              <a:rPr lang="en-US" b="1" dirty="0"/>
              <a:t>Dictionary Comprehension</a:t>
            </a:r>
          </a:p>
          <a:p>
            <a:r>
              <a:rPr lang="en-US" dirty="0"/>
              <a:t>Just like list comprehensions, you can use dictionary comprehensions to create dictionaries in a concise way.</a:t>
            </a:r>
          </a:p>
        </p:txBody>
      </p:sp>
      <p:sp>
        <p:nvSpPr>
          <p:cNvPr id="9" name="TextBox 8">
            <a:extLst>
              <a:ext uri="{FF2B5EF4-FFF2-40B4-BE49-F238E27FC236}">
                <a16:creationId xmlns:a16="http://schemas.microsoft.com/office/drawing/2014/main" id="{3007C69C-88AB-3AED-C10C-2F614B72CFCF}"/>
              </a:ext>
            </a:extLst>
          </p:cNvPr>
          <p:cNvSpPr txBox="1"/>
          <p:nvPr/>
        </p:nvSpPr>
        <p:spPr>
          <a:xfrm>
            <a:off x="961007" y="4271029"/>
            <a:ext cx="6094520" cy="646331"/>
          </a:xfrm>
          <a:prstGeom prst="rect">
            <a:avLst/>
          </a:prstGeom>
          <a:noFill/>
        </p:spPr>
        <p:txBody>
          <a:bodyPr wrap="square">
            <a:spAutoFit/>
          </a:bodyPr>
          <a:lstStyle/>
          <a:p>
            <a:r>
              <a:rPr lang="en-US" dirty="0">
                <a:solidFill>
                  <a:srgbClr val="0000FF"/>
                </a:solidFill>
              </a:rPr>
              <a:t>squares = {x: x**2 for x in range(5)}</a:t>
            </a:r>
          </a:p>
          <a:p>
            <a:r>
              <a:rPr lang="en-US" dirty="0">
                <a:solidFill>
                  <a:srgbClr val="0000FF"/>
                </a:solidFill>
              </a:rPr>
              <a:t>print(squares)</a:t>
            </a:r>
          </a:p>
        </p:txBody>
      </p:sp>
      <p:sp>
        <p:nvSpPr>
          <p:cNvPr id="11" name="TextBox 10">
            <a:extLst>
              <a:ext uri="{FF2B5EF4-FFF2-40B4-BE49-F238E27FC236}">
                <a16:creationId xmlns:a16="http://schemas.microsoft.com/office/drawing/2014/main" id="{9D3DDB35-F931-654B-39EC-0B12EE399E47}"/>
              </a:ext>
            </a:extLst>
          </p:cNvPr>
          <p:cNvSpPr txBox="1"/>
          <p:nvPr/>
        </p:nvSpPr>
        <p:spPr>
          <a:xfrm>
            <a:off x="481612" y="5403873"/>
            <a:ext cx="11139257" cy="646331"/>
          </a:xfrm>
          <a:prstGeom prst="rect">
            <a:avLst/>
          </a:prstGeom>
          <a:noFill/>
        </p:spPr>
        <p:txBody>
          <a:bodyPr wrap="square">
            <a:spAutoFit/>
          </a:bodyPr>
          <a:lstStyle/>
          <a:p>
            <a:r>
              <a:rPr lang="en-US" i="1" dirty="0"/>
              <a:t>Dictionaries in Python are incredibly versatile and widely used for tasks like mapping, counting, grouping, and representing structured data. </a:t>
            </a:r>
          </a:p>
        </p:txBody>
      </p:sp>
    </p:spTree>
    <p:extLst>
      <p:ext uri="{BB962C8B-B14F-4D97-AF65-F5344CB8AC3E}">
        <p14:creationId xmlns:p14="http://schemas.microsoft.com/office/powerpoint/2010/main" val="356226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5B1D65-12EF-B751-CC69-A624E76614E5}"/>
              </a:ext>
            </a:extLst>
          </p:cNvPr>
          <p:cNvSpPr txBox="1"/>
          <p:nvPr/>
        </p:nvSpPr>
        <p:spPr>
          <a:xfrm>
            <a:off x="534878" y="361233"/>
            <a:ext cx="11556507" cy="3416320"/>
          </a:xfrm>
          <a:prstGeom prst="rect">
            <a:avLst/>
          </a:prstGeom>
          <a:noFill/>
        </p:spPr>
        <p:txBody>
          <a:bodyPr wrap="square">
            <a:spAutoFit/>
          </a:bodyPr>
          <a:lstStyle/>
          <a:p>
            <a:r>
              <a:rPr lang="en-US" b="1" dirty="0"/>
              <a:t>4. Sets</a:t>
            </a:r>
            <a:endParaRPr lang="en-US" dirty="0"/>
          </a:p>
          <a:p>
            <a:r>
              <a:rPr lang="en-US" dirty="0"/>
              <a:t>A </a:t>
            </a:r>
            <a:r>
              <a:rPr lang="en-US" b="1" dirty="0"/>
              <a:t>set</a:t>
            </a:r>
            <a:r>
              <a:rPr lang="en-US" dirty="0"/>
              <a:t> is an unordered collection of unique elements. It is similar to a list or dictionary, but it does not allow duplicate elements and does not maintain any specific order.</a:t>
            </a:r>
            <a:r>
              <a:rPr lang="en-US" b="1" dirty="0"/>
              <a:t>  </a:t>
            </a:r>
          </a:p>
          <a:p>
            <a:endParaRPr lang="en-US" b="1" dirty="0"/>
          </a:p>
          <a:p>
            <a:r>
              <a:rPr lang="en-US" b="1" dirty="0"/>
              <a:t>  Syntax: </a:t>
            </a:r>
            <a:r>
              <a:rPr lang="en-US" dirty="0" err="1"/>
              <a:t>my_set</a:t>
            </a:r>
            <a:r>
              <a:rPr lang="en-US" dirty="0"/>
              <a:t> = {1, 2, 3}</a:t>
            </a:r>
          </a:p>
          <a:p>
            <a:endParaRPr lang="en-US" dirty="0"/>
          </a:p>
          <a:p>
            <a:r>
              <a:rPr lang="en-US" b="1" dirty="0"/>
              <a:t>    Common Operations:</a:t>
            </a:r>
          </a:p>
          <a:p>
            <a:pPr marL="742950" lvl="1" indent="-285750">
              <a:buFont typeface="Wingdings" panose="05000000000000000000" pitchFamily="2" charset="2"/>
              <a:buChar char="Ø"/>
            </a:pPr>
            <a:r>
              <a:rPr lang="en-US" dirty="0"/>
              <a:t>        Add element: </a:t>
            </a:r>
            <a:r>
              <a:rPr lang="en-US" dirty="0" err="1"/>
              <a:t>my_set.add</a:t>
            </a:r>
            <a:r>
              <a:rPr lang="en-US" dirty="0"/>
              <a:t>(4)</a:t>
            </a:r>
          </a:p>
          <a:p>
            <a:pPr marL="742950" lvl="1" indent="-285750">
              <a:buFont typeface="Wingdings" panose="05000000000000000000" pitchFamily="2" charset="2"/>
              <a:buChar char="Ø"/>
            </a:pPr>
            <a:r>
              <a:rPr lang="en-US" dirty="0"/>
              <a:t>        Remove element: </a:t>
            </a:r>
            <a:r>
              <a:rPr lang="en-US" dirty="0" err="1"/>
              <a:t>my_set.remove</a:t>
            </a:r>
            <a:r>
              <a:rPr lang="en-US" dirty="0"/>
              <a:t>(2)</a:t>
            </a:r>
          </a:p>
          <a:p>
            <a:pPr marL="742950" lvl="1" indent="-285750">
              <a:buFont typeface="Wingdings" panose="05000000000000000000" pitchFamily="2" charset="2"/>
              <a:buChar char="Ø"/>
            </a:pPr>
            <a:r>
              <a:rPr lang="en-US" dirty="0"/>
              <a:t>        Union: </a:t>
            </a:r>
            <a:r>
              <a:rPr lang="en-US" dirty="0" err="1"/>
              <a:t>my_set</a:t>
            </a:r>
            <a:r>
              <a:rPr lang="en-US" dirty="0"/>
              <a:t> | {5, 6}</a:t>
            </a:r>
          </a:p>
          <a:p>
            <a:pPr marL="742950" lvl="1" indent="-285750">
              <a:buFont typeface="Wingdings" panose="05000000000000000000" pitchFamily="2" charset="2"/>
              <a:buChar char="Ø"/>
            </a:pPr>
            <a:r>
              <a:rPr lang="en-US" dirty="0"/>
              <a:t>        Intersection: </a:t>
            </a:r>
            <a:r>
              <a:rPr lang="en-US" dirty="0" err="1"/>
              <a:t>my_set</a:t>
            </a:r>
            <a:r>
              <a:rPr lang="en-US" dirty="0"/>
              <a:t> &amp; {1, 3, 5}</a:t>
            </a:r>
          </a:p>
          <a:p>
            <a:pPr marL="742950" lvl="1" indent="-285750">
              <a:buFont typeface="Wingdings" panose="05000000000000000000" pitchFamily="2" charset="2"/>
              <a:buChar char="Ø"/>
            </a:pPr>
            <a:r>
              <a:rPr lang="en-US" dirty="0"/>
              <a:t>        Length: </a:t>
            </a:r>
            <a:r>
              <a:rPr lang="en-US" dirty="0" err="1"/>
              <a:t>len</a:t>
            </a:r>
            <a:r>
              <a:rPr lang="en-US" dirty="0"/>
              <a:t>(</a:t>
            </a:r>
            <a:r>
              <a:rPr lang="en-US" dirty="0" err="1"/>
              <a:t>my_set</a:t>
            </a:r>
            <a:r>
              <a:rPr lang="en-US" dirty="0"/>
              <a:t>)</a:t>
            </a:r>
          </a:p>
        </p:txBody>
      </p:sp>
      <p:sp>
        <p:nvSpPr>
          <p:cNvPr id="5" name="TextBox 4">
            <a:extLst>
              <a:ext uri="{FF2B5EF4-FFF2-40B4-BE49-F238E27FC236}">
                <a16:creationId xmlns:a16="http://schemas.microsoft.com/office/drawing/2014/main" id="{958D954C-99F1-0972-4190-37DF9C354EA4}"/>
              </a:ext>
            </a:extLst>
          </p:cNvPr>
          <p:cNvSpPr txBox="1"/>
          <p:nvPr/>
        </p:nvSpPr>
        <p:spPr>
          <a:xfrm>
            <a:off x="477544" y="4392629"/>
            <a:ext cx="10513011" cy="2031325"/>
          </a:xfrm>
          <a:prstGeom prst="rect">
            <a:avLst/>
          </a:prstGeom>
          <a:noFill/>
        </p:spPr>
        <p:txBody>
          <a:bodyPr wrap="square">
            <a:spAutoFit/>
          </a:bodyPr>
          <a:lstStyle/>
          <a:p>
            <a:r>
              <a:rPr lang="en-US" b="1" dirty="0"/>
              <a:t>Key Characteristics of Sets:</a:t>
            </a:r>
          </a:p>
          <a:p>
            <a:pPr lvl="1">
              <a:buFont typeface="+mj-lt"/>
              <a:buAutoNum type="arabicPeriod"/>
            </a:pPr>
            <a:r>
              <a:rPr lang="en-US" b="1" dirty="0"/>
              <a:t>Uniqueness</a:t>
            </a:r>
            <a:r>
              <a:rPr lang="en-US" dirty="0"/>
              <a:t>: Sets automatically remove duplicate elements. If you try to add a duplicate element, it will be ignored.</a:t>
            </a:r>
          </a:p>
          <a:p>
            <a:pPr lvl="1">
              <a:buFont typeface="+mj-lt"/>
              <a:buAutoNum type="arabicPeriod"/>
            </a:pPr>
            <a:r>
              <a:rPr lang="en-US" b="1" dirty="0"/>
              <a:t>Unordered</a:t>
            </a:r>
            <a:r>
              <a:rPr lang="en-US" dirty="0"/>
              <a:t>: The elements in a set are not indexed, and their order is not guaranteed.</a:t>
            </a:r>
          </a:p>
          <a:p>
            <a:pPr lvl="1">
              <a:buFont typeface="+mj-lt"/>
              <a:buAutoNum type="arabicPeriod"/>
            </a:pPr>
            <a:r>
              <a:rPr lang="en-US" b="1" dirty="0"/>
              <a:t>Mutable</a:t>
            </a:r>
            <a:r>
              <a:rPr lang="en-US" dirty="0"/>
              <a:t>: You can add or remove elements from a set after its creation.</a:t>
            </a:r>
          </a:p>
          <a:p>
            <a:pPr lvl="1">
              <a:buFont typeface="+mj-lt"/>
              <a:buAutoNum type="arabicPeriod"/>
            </a:pPr>
            <a:r>
              <a:rPr lang="en-US" b="1" dirty="0"/>
              <a:t>No indexing, slicing, or other sequence-like behavior</a:t>
            </a:r>
            <a:r>
              <a:rPr lang="en-US" dirty="0"/>
              <a:t>: Since sets are unordered, you cannot access elements by index.</a:t>
            </a:r>
          </a:p>
        </p:txBody>
      </p:sp>
    </p:spTree>
    <p:extLst>
      <p:ext uri="{BB962C8B-B14F-4D97-AF65-F5344CB8AC3E}">
        <p14:creationId xmlns:p14="http://schemas.microsoft.com/office/powerpoint/2010/main" val="3933514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74F49E-F1AF-6018-0281-E3FBE2B9E560}"/>
              </a:ext>
            </a:extLst>
          </p:cNvPr>
          <p:cNvSpPr txBox="1"/>
          <p:nvPr/>
        </p:nvSpPr>
        <p:spPr>
          <a:xfrm>
            <a:off x="685798" y="403830"/>
            <a:ext cx="10997215" cy="2862322"/>
          </a:xfrm>
          <a:prstGeom prst="rect">
            <a:avLst/>
          </a:prstGeom>
          <a:noFill/>
        </p:spPr>
        <p:txBody>
          <a:bodyPr wrap="square">
            <a:spAutoFit/>
          </a:bodyPr>
          <a:lstStyle/>
          <a:p>
            <a:r>
              <a:rPr lang="en-US" b="1" dirty="0"/>
              <a:t>Basic Set Operations:</a:t>
            </a:r>
          </a:p>
          <a:p>
            <a:r>
              <a:rPr lang="en-US" dirty="0"/>
              <a:t>1. Creating a Set: You can create a set using the set() constructor or curly braces {}.</a:t>
            </a:r>
          </a:p>
          <a:p>
            <a:endParaRPr lang="en-US" dirty="0"/>
          </a:p>
          <a:p>
            <a:pPr lvl="1"/>
            <a:r>
              <a:rPr lang="en-US" dirty="0">
                <a:solidFill>
                  <a:srgbClr val="0000FF"/>
                </a:solidFill>
              </a:rPr>
              <a:t># Using curly braces</a:t>
            </a:r>
          </a:p>
          <a:p>
            <a:pPr lvl="1"/>
            <a:r>
              <a:rPr lang="en-US" dirty="0" err="1">
                <a:solidFill>
                  <a:srgbClr val="0000FF"/>
                </a:solidFill>
              </a:rPr>
              <a:t>my_set</a:t>
            </a:r>
            <a:r>
              <a:rPr lang="en-US" dirty="0">
                <a:solidFill>
                  <a:srgbClr val="0000FF"/>
                </a:solidFill>
              </a:rPr>
              <a:t> = {1, 2, 3, 4, 5}</a:t>
            </a:r>
          </a:p>
          <a:p>
            <a:pPr lvl="1"/>
            <a:r>
              <a:rPr lang="en-US" dirty="0">
                <a:solidFill>
                  <a:srgbClr val="0000FF"/>
                </a:solidFill>
              </a:rPr>
              <a:t>print(</a:t>
            </a:r>
            <a:r>
              <a:rPr lang="en-US" dirty="0" err="1">
                <a:solidFill>
                  <a:srgbClr val="0000FF"/>
                </a:solidFill>
              </a:rPr>
              <a:t>my_set</a:t>
            </a:r>
            <a:r>
              <a:rPr lang="en-US" dirty="0">
                <a:solidFill>
                  <a:srgbClr val="0000FF"/>
                </a:solidFill>
              </a:rPr>
              <a:t>)</a:t>
            </a:r>
          </a:p>
          <a:p>
            <a:pPr lvl="1"/>
            <a:endParaRPr lang="en-US" dirty="0">
              <a:solidFill>
                <a:srgbClr val="0000FF"/>
              </a:solidFill>
            </a:endParaRPr>
          </a:p>
          <a:p>
            <a:pPr lvl="1"/>
            <a:r>
              <a:rPr lang="en-US" dirty="0">
                <a:solidFill>
                  <a:srgbClr val="0000FF"/>
                </a:solidFill>
              </a:rPr>
              <a:t># Using set() constructor</a:t>
            </a:r>
          </a:p>
          <a:p>
            <a:pPr lvl="1"/>
            <a:r>
              <a:rPr lang="en-US" dirty="0" err="1">
                <a:solidFill>
                  <a:srgbClr val="0000FF"/>
                </a:solidFill>
              </a:rPr>
              <a:t>another_set</a:t>
            </a:r>
            <a:r>
              <a:rPr lang="en-US" dirty="0">
                <a:solidFill>
                  <a:srgbClr val="0000FF"/>
                </a:solidFill>
              </a:rPr>
              <a:t> = set([1, 2, 3, 4, 5])</a:t>
            </a:r>
          </a:p>
          <a:p>
            <a:pPr lvl="1"/>
            <a:r>
              <a:rPr lang="en-US" dirty="0">
                <a:solidFill>
                  <a:srgbClr val="0000FF"/>
                </a:solidFill>
              </a:rPr>
              <a:t>print(</a:t>
            </a:r>
            <a:r>
              <a:rPr lang="en-US" dirty="0" err="1">
                <a:solidFill>
                  <a:srgbClr val="0000FF"/>
                </a:solidFill>
              </a:rPr>
              <a:t>another_set</a:t>
            </a:r>
            <a:r>
              <a:rPr lang="en-US" dirty="0">
                <a:solidFill>
                  <a:srgbClr val="0000FF"/>
                </a:solidFill>
              </a:rPr>
              <a:t>)</a:t>
            </a:r>
          </a:p>
        </p:txBody>
      </p:sp>
      <p:sp>
        <p:nvSpPr>
          <p:cNvPr id="6" name="TextBox 5">
            <a:extLst>
              <a:ext uri="{FF2B5EF4-FFF2-40B4-BE49-F238E27FC236}">
                <a16:creationId xmlns:a16="http://schemas.microsoft.com/office/drawing/2014/main" id="{6D35BBD0-B41F-A963-7B7F-5B89DCD3C932}"/>
              </a:ext>
            </a:extLst>
          </p:cNvPr>
          <p:cNvSpPr txBox="1"/>
          <p:nvPr/>
        </p:nvSpPr>
        <p:spPr>
          <a:xfrm>
            <a:off x="685797" y="3505640"/>
            <a:ext cx="11183647" cy="3416320"/>
          </a:xfrm>
          <a:prstGeom prst="rect">
            <a:avLst/>
          </a:prstGeom>
          <a:noFill/>
        </p:spPr>
        <p:txBody>
          <a:bodyPr wrap="square">
            <a:spAutoFit/>
          </a:bodyPr>
          <a:lstStyle/>
          <a:p>
            <a:r>
              <a:rPr lang="en-US" dirty="0"/>
              <a:t>2. Adding Elements: You can add individual elements to a set using the add() method.</a:t>
            </a:r>
          </a:p>
          <a:p>
            <a:pPr lvl="1"/>
            <a:r>
              <a:rPr lang="en-US" dirty="0" err="1">
                <a:solidFill>
                  <a:srgbClr val="0000FF"/>
                </a:solidFill>
              </a:rPr>
              <a:t>my_set.add</a:t>
            </a:r>
            <a:r>
              <a:rPr lang="en-US" dirty="0">
                <a:solidFill>
                  <a:srgbClr val="0000FF"/>
                </a:solidFill>
              </a:rPr>
              <a:t>(6)</a:t>
            </a:r>
          </a:p>
          <a:p>
            <a:pPr lvl="1"/>
            <a:r>
              <a:rPr lang="en-US" dirty="0">
                <a:solidFill>
                  <a:srgbClr val="0000FF"/>
                </a:solidFill>
              </a:rPr>
              <a:t>print(</a:t>
            </a:r>
            <a:r>
              <a:rPr lang="en-US" dirty="0" err="1">
                <a:solidFill>
                  <a:srgbClr val="0000FF"/>
                </a:solidFill>
              </a:rPr>
              <a:t>my_set</a:t>
            </a:r>
            <a:r>
              <a:rPr lang="en-US" dirty="0">
                <a:solidFill>
                  <a:srgbClr val="0000FF"/>
                </a:solidFill>
              </a:rPr>
              <a:t>) </a:t>
            </a:r>
          </a:p>
          <a:p>
            <a:pPr lvl="1"/>
            <a:endParaRPr lang="en-US" dirty="0">
              <a:solidFill>
                <a:srgbClr val="0000FF"/>
              </a:solidFill>
            </a:endParaRPr>
          </a:p>
          <a:p>
            <a:r>
              <a:rPr lang="en-US" dirty="0"/>
              <a:t>3. Removing Elements: You can remove elements using remove() or discard() methods. The remove() method raises a </a:t>
            </a:r>
            <a:r>
              <a:rPr lang="en-US" dirty="0" err="1"/>
              <a:t>KeyError</a:t>
            </a:r>
            <a:r>
              <a:rPr lang="en-US" dirty="0"/>
              <a:t> if the element is not found, while discard() does not.</a:t>
            </a:r>
          </a:p>
          <a:p>
            <a:endParaRPr lang="en-US" dirty="0"/>
          </a:p>
          <a:p>
            <a:pPr lvl="1"/>
            <a:r>
              <a:rPr lang="en-US" dirty="0">
                <a:solidFill>
                  <a:srgbClr val="0000FF"/>
                </a:solidFill>
              </a:rPr>
              <a:t># Removes 3, raises </a:t>
            </a:r>
            <a:r>
              <a:rPr lang="en-US" dirty="0" err="1">
                <a:solidFill>
                  <a:srgbClr val="0000FF"/>
                </a:solidFill>
              </a:rPr>
              <a:t>KeyError</a:t>
            </a:r>
            <a:r>
              <a:rPr lang="en-US" dirty="0">
                <a:solidFill>
                  <a:srgbClr val="0000FF"/>
                </a:solidFill>
              </a:rPr>
              <a:t> if 3 is not found</a:t>
            </a:r>
          </a:p>
          <a:p>
            <a:pPr lvl="1"/>
            <a:r>
              <a:rPr lang="en-US" dirty="0" err="1">
                <a:solidFill>
                  <a:srgbClr val="0000FF"/>
                </a:solidFill>
              </a:rPr>
              <a:t>my_set.remove</a:t>
            </a:r>
            <a:r>
              <a:rPr lang="en-US" dirty="0">
                <a:solidFill>
                  <a:srgbClr val="0000FF"/>
                </a:solidFill>
              </a:rPr>
              <a:t>(3)</a:t>
            </a:r>
          </a:p>
          <a:p>
            <a:pPr lvl="1"/>
            <a:r>
              <a:rPr lang="en-US" dirty="0">
                <a:solidFill>
                  <a:srgbClr val="0000FF"/>
                </a:solidFill>
              </a:rPr>
              <a:t># Removes 4, but does not raise an error if 4 is not found</a:t>
            </a:r>
          </a:p>
          <a:p>
            <a:pPr lvl="1"/>
            <a:r>
              <a:rPr lang="en-US" dirty="0" err="1">
                <a:solidFill>
                  <a:srgbClr val="0000FF"/>
                </a:solidFill>
              </a:rPr>
              <a:t>my_set.discard</a:t>
            </a:r>
            <a:r>
              <a:rPr lang="en-US" dirty="0">
                <a:solidFill>
                  <a:srgbClr val="0000FF"/>
                </a:solidFill>
              </a:rPr>
              <a:t>(4)</a:t>
            </a:r>
          </a:p>
          <a:p>
            <a:pPr lvl="1"/>
            <a:r>
              <a:rPr lang="en-US" dirty="0">
                <a:solidFill>
                  <a:srgbClr val="0000FF"/>
                </a:solidFill>
              </a:rPr>
              <a:t>print(</a:t>
            </a:r>
            <a:r>
              <a:rPr lang="en-US" dirty="0" err="1">
                <a:solidFill>
                  <a:srgbClr val="0000FF"/>
                </a:solidFill>
              </a:rPr>
              <a:t>my_set</a:t>
            </a:r>
            <a:r>
              <a:rPr lang="en-US" dirty="0">
                <a:solidFill>
                  <a:srgbClr val="0000FF"/>
                </a:solidFill>
              </a:rPr>
              <a:t>)</a:t>
            </a:r>
          </a:p>
        </p:txBody>
      </p:sp>
    </p:spTree>
    <p:extLst>
      <p:ext uri="{BB962C8B-B14F-4D97-AF65-F5344CB8AC3E}">
        <p14:creationId xmlns:p14="http://schemas.microsoft.com/office/powerpoint/2010/main" val="2012307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9AB3D2-E412-D32A-3867-12C0B3C42164}"/>
              </a:ext>
            </a:extLst>
          </p:cNvPr>
          <p:cNvSpPr txBox="1"/>
          <p:nvPr/>
        </p:nvSpPr>
        <p:spPr>
          <a:xfrm>
            <a:off x="579267" y="386074"/>
            <a:ext cx="11396709" cy="2031325"/>
          </a:xfrm>
          <a:prstGeom prst="rect">
            <a:avLst/>
          </a:prstGeom>
          <a:noFill/>
        </p:spPr>
        <p:txBody>
          <a:bodyPr wrap="square">
            <a:spAutoFit/>
          </a:bodyPr>
          <a:lstStyle/>
          <a:p>
            <a:r>
              <a:rPr lang="en-US" b="1" dirty="0"/>
              <a:t>4. Set Operations (Union, Intersection, Difference, Symmetric Difference):</a:t>
            </a:r>
            <a:endParaRPr lang="en-US" dirty="0"/>
          </a:p>
          <a:p>
            <a:r>
              <a:rPr lang="en-US" dirty="0"/>
              <a:t>Sets in Python support many mathematical set operations like union, intersection, difference, etc.</a:t>
            </a:r>
          </a:p>
          <a:p>
            <a:endParaRPr lang="en-US" dirty="0"/>
          </a:p>
          <a:p>
            <a:pPr marL="742950" lvl="1" indent="-285750">
              <a:buFont typeface="Wingdings" panose="05000000000000000000" pitchFamily="2" charset="2"/>
              <a:buChar char="Ø"/>
            </a:pPr>
            <a:r>
              <a:rPr lang="en-US" dirty="0"/>
              <a:t>    Union (| or .union()): Combines all elements from both sets.</a:t>
            </a:r>
          </a:p>
          <a:p>
            <a:pPr marL="742950" lvl="1" indent="-285750">
              <a:buFont typeface="Wingdings" panose="05000000000000000000" pitchFamily="2" charset="2"/>
              <a:buChar char="Ø"/>
            </a:pPr>
            <a:r>
              <a:rPr lang="en-US" dirty="0"/>
              <a:t>    Intersection (&amp; or .intersection()): Returns common elements.</a:t>
            </a:r>
          </a:p>
          <a:p>
            <a:pPr marL="742950" lvl="1" indent="-285750">
              <a:buFont typeface="Wingdings" panose="05000000000000000000" pitchFamily="2" charset="2"/>
              <a:buChar char="Ø"/>
            </a:pPr>
            <a:r>
              <a:rPr lang="en-US" dirty="0"/>
              <a:t>    Difference (- or .difference()): Returns elements that are in the first set but not in the second.</a:t>
            </a:r>
          </a:p>
          <a:p>
            <a:pPr marL="742950" lvl="1" indent="-285750">
              <a:buFont typeface="Wingdings" panose="05000000000000000000" pitchFamily="2" charset="2"/>
              <a:buChar char="Ø"/>
            </a:pPr>
            <a:r>
              <a:rPr lang="en-US" dirty="0"/>
              <a:t>    Symmetric Difference (^ or .</a:t>
            </a:r>
            <a:r>
              <a:rPr lang="en-US" dirty="0" err="1"/>
              <a:t>symmetric_difference</a:t>
            </a:r>
            <a:r>
              <a:rPr lang="en-US" dirty="0"/>
              <a:t>()): Returns elements that are in either set but not in both.</a:t>
            </a:r>
          </a:p>
        </p:txBody>
      </p:sp>
      <p:sp>
        <p:nvSpPr>
          <p:cNvPr id="5" name="TextBox 4">
            <a:extLst>
              <a:ext uri="{FF2B5EF4-FFF2-40B4-BE49-F238E27FC236}">
                <a16:creationId xmlns:a16="http://schemas.microsoft.com/office/drawing/2014/main" id="{6CCF3FA5-2518-7C85-AAA8-0D009FA9B859}"/>
              </a:ext>
            </a:extLst>
          </p:cNvPr>
          <p:cNvSpPr txBox="1"/>
          <p:nvPr/>
        </p:nvSpPr>
        <p:spPr>
          <a:xfrm>
            <a:off x="1609078" y="2501608"/>
            <a:ext cx="6094520" cy="3970318"/>
          </a:xfrm>
          <a:prstGeom prst="rect">
            <a:avLst/>
          </a:prstGeom>
          <a:noFill/>
        </p:spPr>
        <p:txBody>
          <a:bodyPr wrap="square">
            <a:spAutoFit/>
          </a:bodyPr>
          <a:lstStyle/>
          <a:p>
            <a:r>
              <a:rPr lang="en-US" dirty="0" err="1">
                <a:solidFill>
                  <a:srgbClr val="0000FF"/>
                </a:solidFill>
              </a:rPr>
              <a:t>set_a</a:t>
            </a:r>
            <a:r>
              <a:rPr lang="en-US" dirty="0">
                <a:solidFill>
                  <a:srgbClr val="0000FF"/>
                </a:solidFill>
              </a:rPr>
              <a:t> = {1, 2, 3}</a:t>
            </a:r>
          </a:p>
          <a:p>
            <a:r>
              <a:rPr lang="en-US" dirty="0" err="1">
                <a:solidFill>
                  <a:srgbClr val="0000FF"/>
                </a:solidFill>
              </a:rPr>
              <a:t>set_b</a:t>
            </a:r>
            <a:r>
              <a:rPr lang="en-US" dirty="0">
                <a:solidFill>
                  <a:srgbClr val="0000FF"/>
                </a:solidFill>
              </a:rPr>
              <a:t> = {3, 4, 5}</a:t>
            </a:r>
          </a:p>
          <a:p>
            <a:endParaRPr lang="en-US" dirty="0">
              <a:solidFill>
                <a:srgbClr val="0000FF"/>
              </a:solidFill>
            </a:endParaRPr>
          </a:p>
          <a:p>
            <a:r>
              <a:rPr lang="en-US" dirty="0">
                <a:solidFill>
                  <a:srgbClr val="0000FF"/>
                </a:solidFill>
              </a:rPr>
              <a:t># Union</a:t>
            </a:r>
          </a:p>
          <a:p>
            <a:r>
              <a:rPr lang="en-US" dirty="0">
                <a:solidFill>
                  <a:srgbClr val="0000FF"/>
                </a:solidFill>
              </a:rPr>
              <a:t>print(</a:t>
            </a:r>
            <a:r>
              <a:rPr lang="en-US" dirty="0" err="1">
                <a:solidFill>
                  <a:srgbClr val="0000FF"/>
                </a:solidFill>
              </a:rPr>
              <a:t>set_a</a:t>
            </a:r>
            <a:r>
              <a:rPr lang="en-US" dirty="0">
                <a:solidFill>
                  <a:srgbClr val="0000FF"/>
                </a:solidFill>
              </a:rPr>
              <a:t> | </a:t>
            </a:r>
            <a:r>
              <a:rPr lang="en-US" dirty="0" err="1">
                <a:solidFill>
                  <a:srgbClr val="0000FF"/>
                </a:solidFill>
              </a:rPr>
              <a:t>set_b</a:t>
            </a:r>
            <a:r>
              <a:rPr lang="en-US" dirty="0">
                <a:solidFill>
                  <a:srgbClr val="0000FF"/>
                </a:solidFill>
              </a:rPr>
              <a:t>)  </a:t>
            </a:r>
          </a:p>
          <a:p>
            <a:endParaRPr lang="en-US" dirty="0">
              <a:solidFill>
                <a:srgbClr val="0000FF"/>
              </a:solidFill>
            </a:endParaRPr>
          </a:p>
          <a:p>
            <a:r>
              <a:rPr lang="en-US" dirty="0">
                <a:solidFill>
                  <a:srgbClr val="0000FF"/>
                </a:solidFill>
              </a:rPr>
              <a:t># Intersection</a:t>
            </a:r>
          </a:p>
          <a:p>
            <a:r>
              <a:rPr lang="en-US" dirty="0">
                <a:solidFill>
                  <a:srgbClr val="0000FF"/>
                </a:solidFill>
              </a:rPr>
              <a:t>print(</a:t>
            </a:r>
            <a:r>
              <a:rPr lang="en-US" dirty="0" err="1">
                <a:solidFill>
                  <a:srgbClr val="0000FF"/>
                </a:solidFill>
              </a:rPr>
              <a:t>set_a</a:t>
            </a:r>
            <a:r>
              <a:rPr lang="en-US" dirty="0">
                <a:solidFill>
                  <a:srgbClr val="0000FF"/>
                </a:solidFill>
              </a:rPr>
              <a:t> &amp; </a:t>
            </a:r>
            <a:r>
              <a:rPr lang="en-US" dirty="0" err="1">
                <a:solidFill>
                  <a:srgbClr val="0000FF"/>
                </a:solidFill>
              </a:rPr>
              <a:t>set_b</a:t>
            </a:r>
            <a:r>
              <a:rPr lang="en-US" dirty="0">
                <a:solidFill>
                  <a:srgbClr val="0000FF"/>
                </a:solidFill>
              </a:rPr>
              <a:t>)  </a:t>
            </a:r>
          </a:p>
          <a:p>
            <a:endParaRPr lang="en-US" dirty="0">
              <a:solidFill>
                <a:srgbClr val="0000FF"/>
              </a:solidFill>
            </a:endParaRPr>
          </a:p>
          <a:p>
            <a:r>
              <a:rPr lang="en-US" dirty="0">
                <a:solidFill>
                  <a:srgbClr val="0000FF"/>
                </a:solidFill>
              </a:rPr>
              <a:t># Difference</a:t>
            </a:r>
          </a:p>
          <a:p>
            <a:r>
              <a:rPr lang="en-US" dirty="0">
                <a:solidFill>
                  <a:srgbClr val="0000FF"/>
                </a:solidFill>
              </a:rPr>
              <a:t>print(</a:t>
            </a:r>
            <a:r>
              <a:rPr lang="en-US" dirty="0" err="1">
                <a:solidFill>
                  <a:srgbClr val="0000FF"/>
                </a:solidFill>
              </a:rPr>
              <a:t>set_a</a:t>
            </a:r>
            <a:r>
              <a:rPr lang="en-US" dirty="0">
                <a:solidFill>
                  <a:srgbClr val="0000FF"/>
                </a:solidFill>
              </a:rPr>
              <a:t> - </a:t>
            </a:r>
            <a:r>
              <a:rPr lang="en-US" dirty="0" err="1">
                <a:solidFill>
                  <a:srgbClr val="0000FF"/>
                </a:solidFill>
              </a:rPr>
              <a:t>set_b</a:t>
            </a:r>
            <a:r>
              <a:rPr lang="en-US" dirty="0">
                <a:solidFill>
                  <a:srgbClr val="0000FF"/>
                </a:solidFill>
              </a:rPr>
              <a:t>)  </a:t>
            </a:r>
          </a:p>
          <a:p>
            <a:endParaRPr lang="en-US" dirty="0">
              <a:solidFill>
                <a:srgbClr val="0000FF"/>
              </a:solidFill>
            </a:endParaRPr>
          </a:p>
          <a:p>
            <a:r>
              <a:rPr lang="en-US" dirty="0">
                <a:solidFill>
                  <a:srgbClr val="0000FF"/>
                </a:solidFill>
              </a:rPr>
              <a:t># Symmetric Difference</a:t>
            </a:r>
          </a:p>
          <a:p>
            <a:r>
              <a:rPr lang="en-US" dirty="0">
                <a:solidFill>
                  <a:srgbClr val="0000FF"/>
                </a:solidFill>
              </a:rPr>
              <a:t>print(</a:t>
            </a:r>
            <a:r>
              <a:rPr lang="en-US" dirty="0" err="1">
                <a:solidFill>
                  <a:srgbClr val="0000FF"/>
                </a:solidFill>
              </a:rPr>
              <a:t>set_a</a:t>
            </a:r>
            <a:r>
              <a:rPr lang="en-US" dirty="0">
                <a:solidFill>
                  <a:srgbClr val="0000FF"/>
                </a:solidFill>
              </a:rPr>
              <a:t> ^ </a:t>
            </a:r>
            <a:r>
              <a:rPr lang="en-US" dirty="0" err="1">
                <a:solidFill>
                  <a:srgbClr val="0000FF"/>
                </a:solidFill>
              </a:rPr>
              <a:t>set_b</a:t>
            </a:r>
            <a:r>
              <a:rPr lang="en-US" dirty="0">
                <a:solidFill>
                  <a:srgbClr val="0000FF"/>
                </a:solidFill>
              </a:rPr>
              <a:t>) </a:t>
            </a:r>
          </a:p>
        </p:txBody>
      </p:sp>
    </p:spTree>
    <p:extLst>
      <p:ext uri="{BB962C8B-B14F-4D97-AF65-F5344CB8AC3E}">
        <p14:creationId xmlns:p14="http://schemas.microsoft.com/office/powerpoint/2010/main" val="1106786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96DEF5-AB64-E127-A791-A0D34947DF75}"/>
              </a:ext>
            </a:extLst>
          </p:cNvPr>
          <p:cNvSpPr txBox="1"/>
          <p:nvPr/>
        </p:nvSpPr>
        <p:spPr>
          <a:xfrm>
            <a:off x="823773" y="870725"/>
            <a:ext cx="10544453" cy="3970318"/>
          </a:xfrm>
          <a:prstGeom prst="rect">
            <a:avLst/>
          </a:prstGeom>
          <a:noFill/>
        </p:spPr>
        <p:txBody>
          <a:bodyPr wrap="square">
            <a:spAutoFit/>
          </a:bodyPr>
          <a:lstStyle/>
          <a:p>
            <a:r>
              <a:rPr lang="en-US" b="1" dirty="0"/>
              <a:t>5. Checking Membership: </a:t>
            </a:r>
            <a:r>
              <a:rPr lang="en-US" dirty="0"/>
              <a:t>You can check if an element exists in a set using the in keyword.</a:t>
            </a:r>
          </a:p>
          <a:p>
            <a:endParaRPr lang="en-US" dirty="0"/>
          </a:p>
          <a:p>
            <a:pPr lvl="1"/>
            <a:r>
              <a:rPr lang="en-US" dirty="0">
                <a:solidFill>
                  <a:srgbClr val="0000FF"/>
                </a:solidFill>
              </a:rPr>
              <a:t>print(3 in </a:t>
            </a:r>
            <a:r>
              <a:rPr lang="en-US" dirty="0" err="1">
                <a:solidFill>
                  <a:srgbClr val="0000FF"/>
                </a:solidFill>
              </a:rPr>
              <a:t>my_set</a:t>
            </a:r>
            <a:r>
              <a:rPr lang="en-US" dirty="0">
                <a:solidFill>
                  <a:srgbClr val="0000FF"/>
                </a:solidFill>
              </a:rPr>
              <a:t>)</a:t>
            </a:r>
          </a:p>
          <a:p>
            <a:pPr lvl="1"/>
            <a:r>
              <a:rPr lang="en-US" dirty="0">
                <a:solidFill>
                  <a:srgbClr val="0000FF"/>
                </a:solidFill>
              </a:rPr>
              <a:t>print(7 in </a:t>
            </a:r>
            <a:r>
              <a:rPr lang="en-US" dirty="0" err="1">
                <a:solidFill>
                  <a:srgbClr val="0000FF"/>
                </a:solidFill>
              </a:rPr>
              <a:t>my_set</a:t>
            </a:r>
            <a:r>
              <a:rPr lang="en-US" dirty="0">
                <a:solidFill>
                  <a:srgbClr val="0000FF"/>
                </a:solidFill>
              </a:rPr>
              <a:t>)</a:t>
            </a:r>
          </a:p>
          <a:p>
            <a:endParaRPr lang="en-US" dirty="0"/>
          </a:p>
          <a:p>
            <a:r>
              <a:rPr lang="en-US" b="1" dirty="0"/>
              <a:t>6. Iterating Over a Set: </a:t>
            </a:r>
            <a:r>
              <a:rPr lang="en-US" dirty="0"/>
              <a:t>You can iterate over a set using a for loop, but note that the order is not guaranteed.</a:t>
            </a:r>
          </a:p>
          <a:p>
            <a:endParaRPr lang="en-US" dirty="0"/>
          </a:p>
          <a:p>
            <a:pPr lvl="1"/>
            <a:r>
              <a:rPr lang="en-US" dirty="0">
                <a:solidFill>
                  <a:srgbClr val="0000FF"/>
                </a:solidFill>
              </a:rPr>
              <a:t>for </a:t>
            </a:r>
            <a:r>
              <a:rPr lang="en-US" dirty="0" err="1">
                <a:solidFill>
                  <a:srgbClr val="0000FF"/>
                </a:solidFill>
              </a:rPr>
              <a:t>elem</a:t>
            </a:r>
            <a:r>
              <a:rPr lang="en-US" dirty="0">
                <a:solidFill>
                  <a:srgbClr val="0000FF"/>
                </a:solidFill>
              </a:rPr>
              <a:t> in </a:t>
            </a:r>
            <a:r>
              <a:rPr lang="en-US" dirty="0" err="1">
                <a:solidFill>
                  <a:srgbClr val="0000FF"/>
                </a:solidFill>
              </a:rPr>
              <a:t>my_set</a:t>
            </a:r>
            <a:r>
              <a:rPr lang="en-US" dirty="0">
                <a:solidFill>
                  <a:srgbClr val="0000FF"/>
                </a:solidFill>
              </a:rPr>
              <a:t>:</a:t>
            </a:r>
          </a:p>
          <a:p>
            <a:pPr lvl="1"/>
            <a:r>
              <a:rPr lang="en-US" dirty="0">
                <a:solidFill>
                  <a:srgbClr val="0000FF"/>
                </a:solidFill>
              </a:rPr>
              <a:t>    print(</a:t>
            </a:r>
            <a:r>
              <a:rPr lang="en-US" dirty="0" err="1">
                <a:solidFill>
                  <a:srgbClr val="0000FF"/>
                </a:solidFill>
              </a:rPr>
              <a:t>elem</a:t>
            </a:r>
            <a:r>
              <a:rPr lang="en-US" dirty="0">
                <a:solidFill>
                  <a:srgbClr val="0000FF"/>
                </a:solidFill>
              </a:rPr>
              <a:t>)</a:t>
            </a:r>
          </a:p>
          <a:p>
            <a:endParaRPr lang="en-US" dirty="0"/>
          </a:p>
          <a:p>
            <a:r>
              <a:rPr lang="en-US" b="1" dirty="0"/>
              <a:t>7. Set Comprehensions: </a:t>
            </a:r>
            <a:r>
              <a:rPr lang="en-US" dirty="0"/>
              <a:t>You can create sets using comprehensions, similar to list comprehensions.</a:t>
            </a:r>
          </a:p>
          <a:p>
            <a:endParaRPr lang="en-US" dirty="0"/>
          </a:p>
          <a:p>
            <a:pPr lvl="1"/>
            <a:r>
              <a:rPr lang="en-US" dirty="0">
                <a:solidFill>
                  <a:srgbClr val="0000FF"/>
                </a:solidFill>
              </a:rPr>
              <a:t>squares = {x ** 2 for x in range(5)}</a:t>
            </a:r>
          </a:p>
          <a:p>
            <a:pPr lvl="1"/>
            <a:r>
              <a:rPr lang="en-US" dirty="0">
                <a:solidFill>
                  <a:srgbClr val="0000FF"/>
                </a:solidFill>
              </a:rPr>
              <a:t>print(squares)  # {0, 1, 4, 9, 16</a:t>
            </a:r>
          </a:p>
        </p:txBody>
      </p:sp>
      <p:sp>
        <p:nvSpPr>
          <p:cNvPr id="6" name="TextBox 5">
            <a:extLst>
              <a:ext uri="{FF2B5EF4-FFF2-40B4-BE49-F238E27FC236}">
                <a16:creationId xmlns:a16="http://schemas.microsoft.com/office/drawing/2014/main" id="{8F938300-32F9-51D0-20E5-BC4BBFE0D5FE}"/>
              </a:ext>
            </a:extLst>
          </p:cNvPr>
          <p:cNvSpPr txBox="1"/>
          <p:nvPr/>
        </p:nvSpPr>
        <p:spPr>
          <a:xfrm>
            <a:off x="823772" y="5536992"/>
            <a:ext cx="9563101" cy="369332"/>
          </a:xfrm>
          <a:prstGeom prst="rect">
            <a:avLst/>
          </a:prstGeom>
          <a:noFill/>
        </p:spPr>
        <p:txBody>
          <a:bodyPr wrap="square">
            <a:spAutoFit/>
          </a:bodyPr>
          <a:lstStyle/>
          <a:p>
            <a:r>
              <a:rPr lang="en-US" dirty="0">
                <a:solidFill>
                  <a:srgbClr val="C00000"/>
                </a:solidFill>
              </a:rPr>
              <a:t># Example: Finding unique elements between two lists</a:t>
            </a:r>
          </a:p>
        </p:txBody>
      </p:sp>
    </p:spTree>
    <p:extLst>
      <p:ext uri="{BB962C8B-B14F-4D97-AF65-F5344CB8AC3E}">
        <p14:creationId xmlns:p14="http://schemas.microsoft.com/office/powerpoint/2010/main" val="1752726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1F9435-85EF-81F0-C355-FAB9158F1BBA}"/>
              </a:ext>
            </a:extLst>
          </p:cNvPr>
          <p:cNvSpPr txBox="1"/>
          <p:nvPr/>
        </p:nvSpPr>
        <p:spPr>
          <a:xfrm>
            <a:off x="845598" y="707462"/>
            <a:ext cx="10393532" cy="3139321"/>
          </a:xfrm>
          <a:prstGeom prst="rect">
            <a:avLst/>
          </a:prstGeom>
          <a:noFill/>
        </p:spPr>
        <p:txBody>
          <a:bodyPr wrap="square">
            <a:spAutoFit/>
          </a:bodyPr>
          <a:lstStyle/>
          <a:p>
            <a:r>
              <a:rPr lang="en-US" dirty="0">
                <a:solidFill>
                  <a:srgbClr val="0000FF"/>
                </a:solidFill>
              </a:rPr>
              <a:t># Example: Finding unique elements between two lists</a:t>
            </a:r>
          </a:p>
          <a:p>
            <a:r>
              <a:rPr lang="en-US" dirty="0" err="1">
                <a:solidFill>
                  <a:srgbClr val="0000FF"/>
                </a:solidFill>
              </a:rPr>
              <a:t>list_a</a:t>
            </a:r>
            <a:r>
              <a:rPr lang="en-US" dirty="0">
                <a:solidFill>
                  <a:srgbClr val="0000FF"/>
                </a:solidFill>
              </a:rPr>
              <a:t> = [1, 2, 3, 4, 5, 5, 6]</a:t>
            </a:r>
          </a:p>
          <a:p>
            <a:r>
              <a:rPr lang="en-US" dirty="0" err="1">
                <a:solidFill>
                  <a:srgbClr val="0000FF"/>
                </a:solidFill>
              </a:rPr>
              <a:t>list_b</a:t>
            </a:r>
            <a:r>
              <a:rPr lang="en-US" dirty="0">
                <a:solidFill>
                  <a:srgbClr val="0000FF"/>
                </a:solidFill>
              </a:rPr>
              <a:t> = [4, 5, 6, 7, 8]</a:t>
            </a:r>
          </a:p>
          <a:p>
            <a:endParaRPr lang="en-US" dirty="0">
              <a:solidFill>
                <a:srgbClr val="0000FF"/>
              </a:solidFill>
            </a:endParaRPr>
          </a:p>
          <a:p>
            <a:r>
              <a:rPr lang="en-US" dirty="0">
                <a:solidFill>
                  <a:srgbClr val="0000FF"/>
                </a:solidFill>
              </a:rPr>
              <a:t># Convert lists to sets to remove duplicates</a:t>
            </a:r>
          </a:p>
          <a:p>
            <a:r>
              <a:rPr lang="en-US" dirty="0" err="1">
                <a:solidFill>
                  <a:srgbClr val="0000FF"/>
                </a:solidFill>
              </a:rPr>
              <a:t>set_a</a:t>
            </a:r>
            <a:r>
              <a:rPr lang="en-US" dirty="0">
                <a:solidFill>
                  <a:srgbClr val="0000FF"/>
                </a:solidFill>
              </a:rPr>
              <a:t> = set(</a:t>
            </a:r>
            <a:r>
              <a:rPr lang="en-US" dirty="0" err="1">
                <a:solidFill>
                  <a:srgbClr val="0000FF"/>
                </a:solidFill>
              </a:rPr>
              <a:t>list_a</a:t>
            </a:r>
            <a:r>
              <a:rPr lang="en-US" dirty="0">
                <a:solidFill>
                  <a:srgbClr val="0000FF"/>
                </a:solidFill>
              </a:rPr>
              <a:t>)</a:t>
            </a:r>
          </a:p>
          <a:p>
            <a:r>
              <a:rPr lang="en-US" dirty="0" err="1">
                <a:solidFill>
                  <a:srgbClr val="0000FF"/>
                </a:solidFill>
              </a:rPr>
              <a:t>set_b</a:t>
            </a:r>
            <a:r>
              <a:rPr lang="en-US" dirty="0">
                <a:solidFill>
                  <a:srgbClr val="0000FF"/>
                </a:solidFill>
              </a:rPr>
              <a:t> = set(</a:t>
            </a:r>
            <a:r>
              <a:rPr lang="en-US" dirty="0" err="1">
                <a:solidFill>
                  <a:srgbClr val="0000FF"/>
                </a:solidFill>
              </a:rPr>
              <a:t>list_b</a:t>
            </a:r>
            <a:r>
              <a:rPr lang="en-US" dirty="0">
                <a:solidFill>
                  <a:srgbClr val="0000FF"/>
                </a:solidFill>
              </a:rPr>
              <a:t>)</a:t>
            </a:r>
          </a:p>
          <a:p>
            <a:endParaRPr lang="en-US" dirty="0">
              <a:solidFill>
                <a:srgbClr val="0000FF"/>
              </a:solidFill>
            </a:endParaRPr>
          </a:p>
          <a:p>
            <a:r>
              <a:rPr lang="en-US" dirty="0">
                <a:solidFill>
                  <a:srgbClr val="0000FF"/>
                </a:solidFill>
              </a:rPr>
              <a:t># Union of both sets</a:t>
            </a:r>
          </a:p>
          <a:p>
            <a:r>
              <a:rPr lang="en-US" dirty="0" err="1">
                <a:solidFill>
                  <a:srgbClr val="0000FF"/>
                </a:solidFill>
              </a:rPr>
              <a:t>unique_elements</a:t>
            </a:r>
            <a:r>
              <a:rPr lang="en-US" dirty="0">
                <a:solidFill>
                  <a:srgbClr val="0000FF"/>
                </a:solidFill>
              </a:rPr>
              <a:t> = </a:t>
            </a:r>
            <a:r>
              <a:rPr lang="en-US" dirty="0" err="1">
                <a:solidFill>
                  <a:srgbClr val="0000FF"/>
                </a:solidFill>
              </a:rPr>
              <a:t>set_a</a:t>
            </a:r>
            <a:r>
              <a:rPr lang="en-US" dirty="0">
                <a:solidFill>
                  <a:srgbClr val="0000FF"/>
                </a:solidFill>
              </a:rPr>
              <a:t> | </a:t>
            </a:r>
            <a:r>
              <a:rPr lang="en-US" dirty="0" err="1">
                <a:solidFill>
                  <a:srgbClr val="0000FF"/>
                </a:solidFill>
              </a:rPr>
              <a:t>set_b</a:t>
            </a:r>
            <a:endParaRPr lang="en-US" dirty="0">
              <a:solidFill>
                <a:srgbClr val="0000FF"/>
              </a:solidFill>
            </a:endParaRPr>
          </a:p>
          <a:p>
            <a:r>
              <a:rPr lang="en-US" dirty="0">
                <a:solidFill>
                  <a:srgbClr val="0000FF"/>
                </a:solidFill>
              </a:rPr>
              <a:t>print(</a:t>
            </a:r>
            <a:r>
              <a:rPr lang="en-US" dirty="0" err="1">
                <a:solidFill>
                  <a:srgbClr val="0000FF"/>
                </a:solidFill>
              </a:rPr>
              <a:t>unique_elements</a:t>
            </a:r>
            <a:r>
              <a:rPr lang="en-US" dirty="0">
                <a:solidFill>
                  <a:srgbClr val="0000FF"/>
                </a:solidFill>
              </a:rPr>
              <a:t>)  </a:t>
            </a:r>
          </a:p>
        </p:txBody>
      </p:sp>
    </p:spTree>
    <p:extLst>
      <p:ext uri="{BB962C8B-B14F-4D97-AF65-F5344CB8AC3E}">
        <p14:creationId xmlns:p14="http://schemas.microsoft.com/office/powerpoint/2010/main" val="450175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4CC9F-F768-FD35-C1A2-386F1F2CA145}"/>
              </a:ext>
            </a:extLst>
          </p:cNvPr>
          <p:cNvSpPr txBox="1"/>
          <p:nvPr/>
        </p:nvSpPr>
        <p:spPr>
          <a:xfrm>
            <a:off x="314908" y="202554"/>
            <a:ext cx="6097554" cy="523220"/>
          </a:xfrm>
          <a:prstGeom prst="rect">
            <a:avLst/>
          </a:prstGeom>
          <a:noFill/>
        </p:spPr>
        <p:txBody>
          <a:bodyPr wrap="square">
            <a:spAutoFit/>
          </a:bodyPr>
          <a:lstStyle/>
          <a:p>
            <a:r>
              <a:rPr lang="en-US" sz="2800" b="1" i="0" dirty="0">
                <a:solidFill>
                  <a:srgbClr val="0F1115"/>
                </a:solidFill>
                <a:effectLst/>
                <a:latin typeface="quote-cjk-patch"/>
              </a:rPr>
              <a:t>List comprehensions</a:t>
            </a:r>
            <a:endParaRPr lang="en-US" sz="2800" b="1" dirty="0"/>
          </a:p>
        </p:txBody>
      </p:sp>
      <p:sp>
        <p:nvSpPr>
          <p:cNvPr id="5" name="TextBox 4">
            <a:extLst>
              <a:ext uri="{FF2B5EF4-FFF2-40B4-BE49-F238E27FC236}">
                <a16:creationId xmlns:a16="http://schemas.microsoft.com/office/drawing/2014/main" id="{3914D8CE-6B98-ACD4-2C98-F77DD118701F}"/>
              </a:ext>
            </a:extLst>
          </p:cNvPr>
          <p:cNvSpPr txBox="1"/>
          <p:nvPr/>
        </p:nvSpPr>
        <p:spPr>
          <a:xfrm>
            <a:off x="454868" y="725774"/>
            <a:ext cx="6097554" cy="384080"/>
          </a:xfrm>
          <a:prstGeom prst="rect">
            <a:avLst/>
          </a:prstGeom>
          <a:noFill/>
        </p:spPr>
        <p:txBody>
          <a:bodyPr wrap="square">
            <a:spAutoFit/>
          </a:bodyPr>
          <a:lstStyle/>
          <a:p>
            <a:pPr algn="l">
              <a:lnSpc>
                <a:spcPts val="2400"/>
              </a:lnSpc>
              <a:spcBef>
                <a:spcPts val="2400"/>
              </a:spcBef>
              <a:spcAft>
                <a:spcPts val="1200"/>
              </a:spcAft>
              <a:buNone/>
            </a:pPr>
            <a:r>
              <a:rPr lang="en-US" b="1" dirty="0">
                <a:solidFill>
                  <a:srgbClr val="0F1115"/>
                </a:solidFill>
                <a:effectLst/>
                <a:latin typeface="quote-cjk-patch"/>
              </a:rPr>
              <a:t>Basic Syntax</a:t>
            </a:r>
          </a:p>
        </p:txBody>
      </p:sp>
      <p:sp>
        <p:nvSpPr>
          <p:cNvPr id="7" name="TextBox 6">
            <a:extLst>
              <a:ext uri="{FF2B5EF4-FFF2-40B4-BE49-F238E27FC236}">
                <a16:creationId xmlns:a16="http://schemas.microsoft.com/office/drawing/2014/main" id="{639DE1AB-62AC-9A5E-7FC3-40ABCAEFD2A5}"/>
              </a:ext>
            </a:extLst>
          </p:cNvPr>
          <p:cNvSpPr txBox="1"/>
          <p:nvPr/>
        </p:nvSpPr>
        <p:spPr>
          <a:xfrm>
            <a:off x="2162370" y="725774"/>
            <a:ext cx="6097554" cy="369332"/>
          </a:xfrm>
          <a:prstGeom prst="rect">
            <a:avLst/>
          </a:prstGeom>
          <a:noFill/>
        </p:spPr>
        <p:txBody>
          <a:bodyPr wrap="square">
            <a:spAutoFit/>
          </a:bodyPr>
          <a:lstStyle/>
          <a:p>
            <a:r>
              <a:rPr lang="en-US" dirty="0"/>
              <a:t>[expression for item in </a:t>
            </a:r>
            <a:r>
              <a:rPr lang="en-US" dirty="0" err="1"/>
              <a:t>iterable</a:t>
            </a:r>
            <a:r>
              <a:rPr lang="en-US" dirty="0"/>
              <a:t>]</a:t>
            </a:r>
          </a:p>
        </p:txBody>
      </p:sp>
      <p:sp>
        <p:nvSpPr>
          <p:cNvPr id="9" name="TextBox 8">
            <a:extLst>
              <a:ext uri="{FF2B5EF4-FFF2-40B4-BE49-F238E27FC236}">
                <a16:creationId xmlns:a16="http://schemas.microsoft.com/office/drawing/2014/main" id="{1A5F059B-2FEE-D898-8C5B-FA0A73B9E0EF}"/>
              </a:ext>
            </a:extLst>
          </p:cNvPr>
          <p:cNvSpPr txBox="1"/>
          <p:nvPr/>
        </p:nvSpPr>
        <p:spPr>
          <a:xfrm>
            <a:off x="1108010" y="1633074"/>
            <a:ext cx="6097554" cy="1406795"/>
          </a:xfrm>
          <a:prstGeom prst="rect">
            <a:avLst/>
          </a:prstGeom>
          <a:noFill/>
        </p:spPr>
        <p:txBody>
          <a:bodyPr wrap="square">
            <a:spAutoFit/>
          </a:bodyPr>
          <a:lstStyle/>
          <a:p>
            <a:pPr algn="l" latinLnBrk="1">
              <a:lnSpc>
                <a:spcPts val="1650"/>
              </a:lnSpc>
              <a:buNone/>
            </a:pPr>
            <a:r>
              <a:rPr lang="en-US" b="0" i="1" dirty="0">
                <a:solidFill>
                  <a:srgbClr val="A0A1A7"/>
                </a:solidFill>
                <a:effectLst/>
                <a:latin typeface="Menlo"/>
              </a:rPr>
              <a:t># Square numbers</a:t>
            </a:r>
            <a:endParaRPr lang="en-US" b="0" dirty="0">
              <a:solidFill>
                <a:srgbClr val="0F1115"/>
              </a:solidFill>
              <a:effectLst/>
              <a:latin typeface="Menlo"/>
            </a:endParaRPr>
          </a:p>
          <a:p>
            <a:pPr algn="l" latinLnBrk="1">
              <a:lnSpc>
                <a:spcPts val="1650"/>
              </a:lnSpc>
              <a:buNone/>
            </a:pPr>
            <a:r>
              <a:rPr lang="en-US" b="0" dirty="0">
                <a:solidFill>
                  <a:srgbClr val="3333FF"/>
                </a:solidFill>
                <a:effectLst/>
                <a:latin typeface="Menlo"/>
              </a:rPr>
              <a:t>squares = [x**2 for x in range(10)]</a:t>
            </a: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Convert to uppercase</a:t>
            </a:r>
            <a:endParaRPr lang="en-US" b="0" dirty="0">
              <a:solidFill>
                <a:srgbClr val="0F1115"/>
              </a:solidFill>
              <a:effectLst/>
              <a:latin typeface="Menlo"/>
            </a:endParaRPr>
          </a:p>
          <a:p>
            <a:pPr algn="l" latinLnBrk="1">
              <a:lnSpc>
                <a:spcPts val="1650"/>
              </a:lnSpc>
              <a:buNone/>
            </a:pPr>
            <a:r>
              <a:rPr lang="en-US" b="0" dirty="0">
                <a:solidFill>
                  <a:srgbClr val="3333FF"/>
                </a:solidFill>
                <a:effectLst/>
                <a:latin typeface="Menlo"/>
              </a:rPr>
              <a:t>words = ['hello', 'world', 'python']</a:t>
            </a:r>
          </a:p>
          <a:p>
            <a:pPr algn="l" latinLnBrk="1">
              <a:lnSpc>
                <a:spcPts val="1650"/>
              </a:lnSpc>
              <a:buNone/>
            </a:pPr>
            <a:r>
              <a:rPr lang="en-US" b="0" dirty="0" err="1">
                <a:solidFill>
                  <a:srgbClr val="3333FF"/>
                </a:solidFill>
                <a:effectLst/>
                <a:latin typeface="Menlo"/>
              </a:rPr>
              <a:t>upper_words</a:t>
            </a:r>
            <a:r>
              <a:rPr lang="en-US" b="0" dirty="0">
                <a:solidFill>
                  <a:srgbClr val="3333FF"/>
                </a:solidFill>
                <a:effectLst/>
                <a:latin typeface="Menlo"/>
              </a:rPr>
              <a:t> = [</a:t>
            </a:r>
            <a:r>
              <a:rPr lang="en-US" b="0" dirty="0" err="1">
                <a:solidFill>
                  <a:srgbClr val="3333FF"/>
                </a:solidFill>
                <a:effectLst/>
                <a:latin typeface="Menlo"/>
              </a:rPr>
              <a:t>word.upper</a:t>
            </a:r>
            <a:r>
              <a:rPr lang="en-US" b="0" dirty="0">
                <a:solidFill>
                  <a:srgbClr val="3333FF"/>
                </a:solidFill>
                <a:effectLst/>
                <a:latin typeface="Menlo"/>
              </a:rPr>
              <a:t>() for word in words]</a:t>
            </a:r>
          </a:p>
        </p:txBody>
      </p:sp>
      <p:sp>
        <p:nvSpPr>
          <p:cNvPr id="11" name="TextBox 10">
            <a:extLst>
              <a:ext uri="{FF2B5EF4-FFF2-40B4-BE49-F238E27FC236}">
                <a16:creationId xmlns:a16="http://schemas.microsoft.com/office/drawing/2014/main" id="{9B64E44D-E5ED-0949-5C6E-054D1BD867E9}"/>
              </a:ext>
            </a:extLst>
          </p:cNvPr>
          <p:cNvSpPr txBox="1"/>
          <p:nvPr/>
        </p:nvSpPr>
        <p:spPr>
          <a:xfrm>
            <a:off x="594827" y="3385797"/>
            <a:ext cx="6097554" cy="384080"/>
          </a:xfrm>
          <a:prstGeom prst="rect">
            <a:avLst/>
          </a:prstGeom>
          <a:noFill/>
        </p:spPr>
        <p:txBody>
          <a:bodyPr wrap="square">
            <a:spAutoFit/>
          </a:bodyPr>
          <a:lstStyle/>
          <a:p>
            <a:pPr algn="l">
              <a:lnSpc>
                <a:spcPts val="2400"/>
              </a:lnSpc>
              <a:spcBef>
                <a:spcPts val="2400"/>
              </a:spcBef>
              <a:spcAft>
                <a:spcPts val="1200"/>
              </a:spcAft>
              <a:buNone/>
            </a:pPr>
            <a:r>
              <a:rPr lang="en-US" b="1" dirty="0">
                <a:solidFill>
                  <a:srgbClr val="0F1115"/>
                </a:solidFill>
                <a:effectLst/>
                <a:latin typeface="quote-cjk-patch"/>
              </a:rPr>
              <a:t>With Condition (Filtering)</a:t>
            </a:r>
          </a:p>
        </p:txBody>
      </p:sp>
      <p:sp>
        <p:nvSpPr>
          <p:cNvPr id="13" name="TextBox 12">
            <a:extLst>
              <a:ext uri="{FF2B5EF4-FFF2-40B4-BE49-F238E27FC236}">
                <a16:creationId xmlns:a16="http://schemas.microsoft.com/office/drawing/2014/main" id="{DA49B0C3-CD50-4E7F-043B-A319AD5BF9F2}"/>
              </a:ext>
            </a:extLst>
          </p:cNvPr>
          <p:cNvSpPr txBox="1"/>
          <p:nvPr/>
        </p:nvSpPr>
        <p:spPr>
          <a:xfrm>
            <a:off x="1073019" y="4016190"/>
            <a:ext cx="6097554" cy="1188787"/>
          </a:xfrm>
          <a:prstGeom prst="rect">
            <a:avLst/>
          </a:prstGeom>
          <a:noFill/>
        </p:spPr>
        <p:txBody>
          <a:bodyPr wrap="square">
            <a:spAutoFit/>
          </a:bodyPr>
          <a:lstStyle/>
          <a:p>
            <a:pPr algn="l" latinLnBrk="1">
              <a:lnSpc>
                <a:spcPts val="1650"/>
              </a:lnSpc>
              <a:buNone/>
            </a:pPr>
            <a:r>
              <a:rPr lang="en-US" b="0" i="1" dirty="0">
                <a:solidFill>
                  <a:srgbClr val="A0A1A7"/>
                </a:solidFill>
                <a:effectLst/>
                <a:latin typeface="Menlo"/>
              </a:rPr>
              <a:t># Even numbers only</a:t>
            </a:r>
            <a:endParaRPr lang="en-US" b="0" dirty="0">
              <a:solidFill>
                <a:srgbClr val="0F1115"/>
              </a:solidFill>
              <a:effectLst/>
              <a:latin typeface="Menlo"/>
            </a:endParaRPr>
          </a:p>
          <a:p>
            <a:pPr algn="l" latinLnBrk="1">
              <a:lnSpc>
                <a:spcPts val="1650"/>
              </a:lnSpc>
              <a:buNone/>
            </a:pPr>
            <a:r>
              <a:rPr lang="en-US" b="0" dirty="0">
                <a:solidFill>
                  <a:srgbClr val="3333FF"/>
                </a:solidFill>
                <a:effectLst/>
                <a:latin typeface="Menlo"/>
              </a:rPr>
              <a:t>evens = [x for x in range(20) if x % 2 == 0]</a:t>
            </a: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Words longer than 4 characters</a:t>
            </a:r>
            <a:endParaRPr lang="en-US" b="0" dirty="0">
              <a:solidFill>
                <a:srgbClr val="0F1115"/>
              </a:solidFill>
              <a:effectLst/>
              <a:latin typeface="Menlo"/>
            </a:endParaRPr>
          </a:p>
          <a:p>
            <a:pPr algn="l" latinLnBrk="1">
              <a:lnSpc>
                <a:spcPts val="1650"/>
              </a:lnSpc>
              <a:buNone/>
            </a:pPr>
            <a:r>
              <a:rPr lang="en-US" b="0" dirty="0" err="1">
                <a:solidFill>
                  <a:srgbClr val="3333FF"/>
                </a:solidFill>
                <a:effectLst/>
                <a:latin typeface="Menlo"/>
              </a:rPr>
              <a:t>long_words</a:t>
            </a:r>
            <a:r>
              <a:rPr lang="en-US" b="0" dirty="0">
                <a:solidFill>
                  <a:srgbClr val="3333FF"/>
                </a:solidFill>
                <a:effectLst/>
                <a:latin typeface="Menlo"/>
              </a:rPr>
              <a:t> = [word for word in words if </a:t>
            </a:r>
            <a:r>
              <a:rPr lang="en-US" b="0" dirty="0" err="1">
                <a:solidFill>
                  <a:srgbClr val="3333FF"/>
                </a:solidFill>
                <a:effectLst/>
                <a:latin typeface="Menlo"/>
              </a:rPr>
              <a:t>len</a:t>
            </a:r>
            <a:r>
              <a:rPr lang="en-US" b="0" dirty="0">
                <a:solidFill>
                  <a:srgbClr val="3333FF"/>
                </a:solidFill>
                <a:effectLst/>
                <a:latin typeface="Menlo"/>
              </a:rPr>
              <a:t>(word) &gt; 4]</a:t>
            </a:r>
          </a:p>
        </p:txBody>
      </p:sp>
    </p:spTree>
    <p:extLst>
      <p:ext uri="{BB962C8B-B14F-4D97-AF65-F5344CB8AC3E}">
        <p14:creationId xmlns:p14="http://schemas.microsoft.com/office/powerpoint/2010/main" val="1970395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315E42-0A4B-ED7C-EE0C-E49EE277E5E7}"/>
              </a:ext>
            </a:extLst>
          </p:cNvPr>
          <p:cNvSpPr txBox="1"/>
          <p:nvPr/>
        </p:nvSpPr>
        <p:spPr>
          <a:xfrm>
            <a:off x="734786" y="279156"/>
            <a:ext cx="6097554" cy="384080"/>
          </a:xfrm>
          <a:prstGeom prst="rect">
            <a:avLst/>
          </a:prstGeom>
          <a:noFill/>
        </p:spPr>
        <p:txBody>
          <a:bodyPr wrap="square">
            <a:spAutoFit/>
          </a:bodyPr>
          <a:lstStyle/>
          <a:p>
            <a:pPr algn="l">
              <a:lnSpc>
                <a:spcPts val="2400"/>
              </a:lnSpc>
              <a:spcBef>
                <a:spcPts val="2400"/>
              </a:spcBef>
              <a:spcAft>
                <a:spcPts val="1200"/>
              </a:spcAft>
              <a:buNone/>
            </a:pPr>
            <a:r>
              <a:rPr lang="en-US" b="1" dirty="0">
                <a:solidFill>
                  <a:srgbClr val="0F1115"/>
                </a:solidFill>
                <a:effectLst/>
                <a:latin typeface="quote-cjk-patch"/>
              </a:rPr>
              <a:t>If-Else Conditions</a:t>
            </a:r>
          </a:p>
        </p:txBody>
      </p:sp>
      <p:sp>
        <p:nvSpPr>
          <p:cNvPr id="5" name="TextBox 4">
            <a:extLst>
              <a:ext uri="{FF2B5EF4-FFF2-40B4-BE49-F238E27FC236}">
                <a16:creationId xmlns:a16="http://schemas.microsoft.com/office/drawing/2014/main" id="{F087E388-ABF9-467F-0376-499B59C67880}"/>
              </a:ext>
            </a:extLst>
          </p:cNvPr>
          <p:cNvSpPr txBox="1"/>
          <p:nvPr/>
        </p:nvSpPr>
        <p:spPr>
          <a:xfrm>
            <a:off x="902737" y="753439"/>
            <a:ext cx="6097554" cy="1406795"/>
          </a:xfrm>
          <a:prstGeom prst="rect">
            <a:avLst/>
          </a:prstGeom>
          <a:noFill/>
        </p:spPr>
        <p:txBody>
          <a:bodyPr wrap="square">
            <a:spAutoFit/>
          </a:bodyPr>
          <a:lstStyle/>
          <a:p>
            <a:pPr algn="l" latinLnBrk="1">
              <a:lnSpc>
                <a:spcPts val="1650"/>
              </a:lnSpc>
              <a:buNone/>
            </a:pPr>
            <a:r>
              <a:rPr lang="en-US" b="0" i="1" dirty="0">
                <a:solidFill>
                  <a:srgbClr val="A0A1A7"/>
                </a:solidFill>
                <a:effectLst/>
                <a:latin typeface="Menlo"/>
              </a:rPr>
              <a:t># Replace negative numbers with 0</a:t>
            </a:r>
            <a:endParaRPr lang="en-US" b="0" dirty="0">
              <a:solidFill>
                <a:srgbClr val="0F1115"/>
              </a:solidFill>
              <a:effectLst/>
              <a:latin typeface="Menlo"/>
            </a:endParaRPr>
          </a:p>
          <a:p>
            <a:pPr algn="l" latinLnBrk="1">
              <a:lnSpc>
                <a:spcPts val="1650"/>
              </a:lnSpc>
              <a:buNone/>
            </a:pPr>
            <a:r>
              <a:rPr lang="en-US" b="0" dirty="0">
                <a:solidFill>
                  <a:srgbClr val="3333FF"/>
                </a:solidFill>
                <a:effectLst/>
                <a:latin typeface="Menlo"/>
              </a:rPr>
              <a:t>numbers = [1, -2, 3, -4, 5]</a:t>
            </a:r>
          </a:p>
          <a:p>
            <a:pPr algn="l" latinLnBrk="1">
              <a:lnSpc>
                <a:spcPts val="1650"/>
              </a:lnSpc>
              <a:buNone/>
            </a:pPr>
            <a:r>
              <a:rPr lang="en-US" b="0" dirty="0" err="1">
                <a:solidFill>
                  <a:srgbClr val="3333FF"/>
                </a:solidFill>
                <a:effectLst/>
                <a:latin typeface="Menlo"/>
              </a:rPr>
              <a:t>non_negative</a:t>
            </a:r>
            <a:r>
              <a:rPr lang="en-US" b="0" dirty="0">
                <a:solidFill>
                  <a:srgbClr val="3333FF"/>
                </a:solidFill>
                <a:effectLst/>
                <a:latin typeface="Menlo"/>
              </a:rPr>
              <a:t> = [x if x &gt;= 0 else 0 for x in numbers]</a:t>
            </a: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Even/Odd classification</a:t>
            </a:r>
            <a:endParaRPr lang="en-US" b="0" dirty="0">
              <a:solidFill>
                <a:srgbClr val="0F1115"/>
              </a:solidFill>
              <a:effectLst/>
              <a:latin typeface="Menlo"/>
            </a:endParaRPr>
          </a:p>
          <a:p>
            <a:pPr algn="l" latinLnBrk="1">
              <a:lnSpc>
                <a:spcPts val="1650"/>
              </a:lnSpc>
              <a:buNone/>
            </a:pPr>
            <a:r>
              <a:rPr lang="en-US" b="0" dirty="0">
                <a:solidFill>
                  <a:srgbClr val="3333FF"/>
                </a:solidFill>
                <a:effectLst/>
                <a:latin typeface="Menlo"/>
              </a:rPr>
              <a:t>classification = ['even' if x % 2 == 0 else 'odd' for x in range(5)]</a:t>
            </a:r>
          </a:p>
        </p:txBody>
      </p:sp>
      <p:sp>
        <p:nvSpPr>
          <p:cNvPr id="7" name="TextBox 6">
            <a:extLst>
              <a:ext uri="{FF2B5EF4-FFF2-40B4-BE49-F238E27FC236}">
                <a16:creationId xmlns:a16="http://schemas.microsoft.com/office/drawing/2014/main" id="{E47CEF9C-8E69-0C19-CAE5-1BDE2AD3323D}"/>
              </a:ext>
            </a:extLst>
          </p:cNvPr>
          <p:cNvSpPr txBox="1"/>
          <p:nvPr/>
        </p:nvSpPr>
        <p:spPr>
          <a:xfrm>
            <a:off x="734786" y="2901058"/>
            <a:ext cx="6097554" cy="384080"/>
          </a:xfrm>
          <a:prstGeom prst="rect">
            <a:avLst/>
          </a:prstGeom>
          <a:noFill/>
        </p:spPr>
        <p:txBody>
          <a:bodyPr wrap="square">
            <a:spAutoFit/>
          </a:bodyPr>
          <a:lstStyle/>
          <a:p>
            <a:pPr algn="l">
              <a:lnSpc>
                <a:spcPts val="2400"/>
              </a:lnSpc>
              <a:spcBef>
                <a:spcPts val="2400"/>
              </a:spcBef>
              <a:spcAft>
                <a:spcPts val="1200"/>
              </a:spcAft>
              <a:buNone/>
            </a:pPr>
            <a:r>
              <a:rPr lang="en-US" b="1" dirty="0">
                <a:solidFill>
                  <a:srgbClr val="0F1115"/>
                </a:solidFill>
                <a:effectLst/>
                <a:latin typeface="quote-cjk-patch"/>
              </a:rPr>
              <a:t>Nested Loops</a:t>
            </a:r>
          </a:p>
        </p:txBody>
      </p:sp>
      <p:sp>
        <p:nvSpPr>
          <p:cNvPr id="9" name="TextBox 8">
            <a:extLst>
              <a:ext uri="{FF2B5EF4-FFF2-40B4-BE49-F238E27FC236}">
                <a16:creationId xmlns:a16="http://schemas.microsoft.com/office/drawing/2014/main" id="{8EA9C3EF-C1B4-5693-6D33-73AA5562F5A9}"/>
              </a:ext>
            </a:extLst>
          </p:cNvPr>
          <p:cNvSpPr txBox="1"/>
          <p:nvPr/>
        </p:nvSpPr>
        <p:spPr>
          <a:xfrm>
            <a:off x="809431" y="3572863"/>
            <a:ext cx="6097554" cy="1842812"/>
          </a:xfrm>
          <a:prstGeom prst="rect">
            <a:avLst/>
          </a:prstGeom>
          <a:noFill/>
        </p:spPr>
        <p:txBody>
          <a:bodyPr wrap="square">
            <a:spAutoFit/>
          </a:bodyPr>
          <a:lstStyle/>
          <a:p>
            <a:pPr algn="l" latinLnBrk="1">
              <a:lnSpc>
                <a:spcPts val="1650"/>
              </a:lnSpc>
              <a:buNone/>
            </a:pPr>
            <a:r>
              <a:rPr lang="en-US" b="0" i="1" dirty="0">
                <a:solidFill>
                  <a:srgbClr val="A0A1A7"/>
                </a:solidFill>
                <a:effectLst/>
                <a:latin typeface="Menlo"/>
              </a:rPr>
              <a:t># Matrix flattening</a:t>
            </a:r>
            <a:endParaRPr lang="en-US" b="0" dirty="0">
              <a:solidFill>
                <a:srgbClr val="0F1115"/>
              </a:solidFill>
              <a:effectLst/>
              <a:latin typeface="Menlo"/>
            </a:endParaRPr>
          </a:p>
          <a:p>
            <a:pPr algn="l" latinLnBrk="1">
              <a:lnSpc>
                <a:spcPts val="1650"/>
              </a:lnSpc>
              <a:buNone/>
            </a:pPr>
            <a:r>
              <a:rPr lang="en-US" b="0" dirty="0">
                <a:solidFill>
                  <a:srgbClr val="3333FF"/>
                </a:solidFill>
                <a:effectLst/>
                <a:latin typeface="Menlo"/>
              </a:rPr>
              <a:t>matrix = [[1, 2, 3], [4, 5, 6], [7, 8, 9]]</a:t>
            </a:r>
          </a:p>
          <a:p>
            <a:pPr algn="l" latinLnBrk="1">
              <a:lnSpc>
                <a:spcPts val="1650"/>
              </a:lnSpc>
              <a:buNone/>
            </a:pPr>
            <a:r>
              <a:rPr lang="en-US" b="0" dirty="0">
                <a:solidFill>
                  <a:srgbClr val="3333FF"/>
                </a:solidFill>
                <a:effectLst/>
                <a:latin typeface="Menlo"/>
              </a:rPr>
              <a:t>flattened = [num for row in matrix for num in row]</a:t>
            </a: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Cartesian product</a:t>
            </a:r>
            <a:endParaRPr lang="en-US" b="0" dirty="0">
              <a:solidFill>
                <a:srgbClr val="0F1115"/>
              </a:solidFill>
              <a:effectLst/>
              <a:latin typeface="Menlo"/>
            </a:endParaRPr>
          </a:p>
          <a:p>
            <a:pPr algn="l" latinLnBrk="1">
              <a:lnSpc>
                <a:spcPts val="1650"/>
              </a:lnSpc>
              <a:buNone/>
            </a:pPr>
            <a:r>
              <a:rPr lang="en-US" b="0" dirty="0">
                <a:solidFill>
                  <a:srgbClr val="3333FF"/>
                </a:solidFill>
                <a:effectLst/>
                <a:latin typeface="Menlo"/>
              </a:rPr>
              <a:t>colors = ['red', 'green']</a:t>
            </a:r>
          </a:p>
          <a:p>
            <a:pPr algn="l" latinLnBrk="1">
              <a:lnSpc>
                <a:spcPts val="1650"/>
              </a:lnSpc>
              <a:buNone/>
            </a:pPr>
            <a:r>
              <a:rPr lang="en-US" b="0" dirty="0">
                <a:solidFill>
                  <a:srgbClr val="3333FF"/>
                </a:solidFill>
                <a:effectLst/>
                <a:latin typeface="Menlo"/>
              </a:rPr>
              <a:t>sizes = ['S', 'M', 'L']</a:t>
            </a:r>
          </a:p>
          <a:p>
            <a:pPr algn="l" latinLnBrk="1">
              <a:lnSpc>
                <a:spcPts val="1650"/>
              </a:lnSpc>
              <a:buNone/>
            </a:pPr>
            <a:r>
              <a:rPr lang="en-US" b="0" dirty="0">
                <a:solidFill>
                  <a:srgbClr val="3333FF"/>
                </a:solidFill>
                <a:effectLst/>
                <a:latin typeface="Menlo"/>
              </a:rPr>
              <a:t>combinations = [(color, size) for color in colors for size in sizes]</a:t>
            </a:r>
          </a:p>
        </p:txBody>
      </p:sp>
    </p:spTree>
    <p:extLst>
      <p:ext uri="{BB962C8B-B14F-4D97-AF65-F5344CB8AC3E}">
        <p14:creationId xmlns:p14="http://schemas.microsoft.com/office/powerpoint/2010/main" val="66746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C6CF5-E992-C761-FC00-DBA10D2EB9B2}"/>
              </a:ext>
            </a:extLst>
          </p:cNvPr>
          <p:cNvPicPr>
            <a:picLocks noChangeAspect="1"/>
          </p:cNvPicPr>
          <p:nvPr/>
        </p:nvPicPr>
        <p:blipFill>
          <a:blip r:embed="rId2"/>
          <a:stretch>
            <a:fillRect/>
          </a:stretch>
        </p:blipFill>
        <p:spPr>
          <a:xfrm>
            <a:off x="530148" y="607327"/>
            <a:ext cx="10602968" cy="5643347"/>
          </a:xfrm>
          <a:prstGeom prst="rect">
            <a:avLst/>
          </a:prstGeom>
        </p:spPr>
      </p:pic>
    </p:spTree>
    <p:extLst>
      <p:ext uri="{BB962C8B-B14F-4D97-AF65-F5344CB8AC3E}">
        <p14:creationId xmlns:p14="http://schemas.microsoft.com/office/powerpoint/2010/main" val="1829732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16D1-9A99-F895-57F1-C2078BFB4D66}"/>
              </a:ext>
            </a:extLst>
          </p:cNvPr>
          <p:cNvSpPr>
            <a:spLocks noGrp="1"/>
          </p:cNvSpPr>
          <p:nvPr>
            <p:ph type="title"/>
          </p:nvPr>
        </p:nvSpPr>
        <p:spPr>
          <a:xfrm>
            <a:off x="173112" y="93308"/>
            <a:ext cx="10373153" cy="476035"/>
          </a:xfrm>
        </p:spPr>
        <p:txBody>
          <a:bodyPr>
            <a:normAutofit/>
          </a:bodyPr>
          <a:lstStyle/>
          <a:p>
            <a:r>
              <a:rPr lang="en-US" sz="2800" b="1" dirty="0">
                <a:latin typeface="+mn-lt"/>
              </a:rPr>
              <a:t>Selection or Conditional Statement</a:t>
            </a:r>
          </a:p>
        </p:txBody>
      </p:sp>
      <p:sp>
        <p:nvSpPr>
          <p:cNvPr id="3" name="Content Placeholder 2">
            <a:extLst>
              <a:ext uri="{FF2B5EF4-FFF2-40B4-BE49-F238E27FC236}">
                <a16:creationId xmlns:a16="http://schemas.microsoft.com/office/drawing/2014/main" id="{27AF6B0C-4AC6-4FE2-BB73-F10054FED569}"/>
              </a:ext>
            </a:extLst>
          </p:cNvPr>
          <p:cNvSpPr>
            <a:spLocks noGrp="1"/>
          </p:cNvSpPr>
          <p:nvPr>
            <p:ph idx="1"/>
          </p:nvPr>
        </p:nvSpPr>
        <p:spPr>
          <a:xfrm>
            <a:off x="173112" y="659297"/>
            <a:ext cx="11606009" cy="6002760"/>
          </a:xfrm>
        </p:spPr>
        <p:txBody>
          <a:bodyPr>
            <a:normAutofit fontScale="70000" lnSpcReduction="20000"/>
          </a:bodyPr>
          <a:lstStyle/>
          <a:p>
            <a:pPr marL="0" indent="0">
              <a:buNone/>
            </a:pPr>
            <a:r>
              <a:rPr lang="en-US" dirty="0"/>
              <a:t>Selection in Python is made using the two keywords ‘if’ and ‘</a:t>
            </a:r>
            <a:r>
              <a:rPr lang="en-US" dirty="0" err="1"/>
              <a:t>elif</a:t>
            </a:r>
            <a:r>
              <a:rPr lang="en-US" dirty="0"/>
              <a:t>’ and else (elseif)</a:t>
            </a:r>
          </a:p>
          <a:p>
            <a:pPr marL="0" indent="0">
              <a:buNone/>
            </a:pPr>
            <a:r>
              <a:rPr lang="en-US" dirty="0"/>
              <a:t># Student Grading System and Get the student's score as input</a:t>
            </a:r>
          </a:p>
          <a:p>
            <a:pPr marL="0" indent="0">
              <a:buNone/>
            </a:pPr>
            <a:r>
              <a:rPr lang="en-US" dirty="0">
                <a:solidFill>
                  <a:srgbClr val="3333FF"/>
                </a:solidFill>
              </a:rPr>
              <a:t>score = float(input("Enter the student's score (0-100): "))</a:t>
            </a:r>
          </a:p>
          <a:p>
            <a:pPr marL="0" indent="0">
              <a:buNone/>
            </a:pPr>
            <a:endParaRPr lang="en-US" dirty="0">
              <a:solidFill>
                <a:srgbClr val="3333FF"/>
              </a:solidFill>
            </a:endParaRPr>
          </a:p>
          <a:p>
            <a:pPr marL="0" indent="0">
              <a:buNone/>
            </a:pPr>
            <a:r>
              <a:rPr lang="en-US" dirty="0"/>
              <a:t># Check if the score is valid (between 0 and 100)</a:t>
            </a:r>
          </a:p>
          <a:p>
            <a:pPr marL="0" indent="0">
              <a:buNone/>
            </a:pPr>
            <a:r>
              <a:rPr lang="en-US" dirty="0">
                <a:solidFill>
                  <a:srgbClr val="3333FF"/>
                </a:solidFill>
              </a:rPr>
              <a:t>if score &lt; 0 or score &gt; 100:</a:t>
            </a:r>
          </a:p>
          <a:p>
            <a:pPr marL="0" indent="0">
              <a:buNone/>
            </a:pPr>
            <a:r>
              <a:rPr lang="en-US" dirty="0">
                <a:solidFill>
                  <a:srgbClr val="3333FF"/>
                </a:solidFill>
              </a:rPr>
              <a:t>    print("Invalid score! Please enter a score between 0 and 100.")</a:t>
            </a:r>
          </a:p>
          <a:p>
            <a:pPr marL="0" indent="0">
              <a:buNone/>
            </a:pPr>
            <a:r>
              <a:rPr lang="en-US" dirty="0" err="1">
                <a:solidFill>
                  <a:srgbClr val="3333FF"/>
                </a:solidFill>
              </a:rPr>
              <a:t>elif</a:t>
            </a:r>
            <a:r>
              <a:rPr lang="en-US" dirty="0">
                <a:solidFill>
                  <a:srgbClr val="3333FF"/>
                </a:solidFill>
              </a:rPr>
              <a:t> score &gt;= 90:</a:t>
            </a:r>
          </a:p>
          <a:p>
            <a:pPr marL="0" indent="0">
              <a:buNone/>
            </a:pPr>
            <a:r>
              <a:rPr lang="en-US" dirty="0">
                <a:solidFill>
                  <a:srgbClr val="3333FF"/>
                </a:solidFill>
              </a:rPr>
              <a:t>    print("Grade: A - Excellent!")</a:t>
            </a:r>
          </a:p>
          <a:p>
            <a:pPr marL="0" indent="0">
              <a:buNone/>
            </a:pPr>
            <a:r>
              <a:rPr lang="en-US" dirty="0" err="1">
                <a:solidFill>
                  <a:srgbClr val="3333FF"/>
                </a:solidFill>
              </a:rPr>
              <a:t>elif</a:t>
            </a:r>
            <a:r>
              <a:rPr lang="en-US" dirty="0">
                <a:solidFill>
                  <a:srgbClr val="3333FF"/>
                </a:solidFill>
              </a:rPr>
              <a:t> score &gt;= 80:</a:t>
            </a:r>
          </a:p>
          <a:p>
            <a:pPr marL="0" indent="0">
              <a:buNone/>
            </a:pPr>
            <a:r>
              <a:rPr lang="en-US" dirty="0">
                <a:solidFill>
                  <a:srgbClr val="3333FF"/>
                </a:solidFill>
              </a:rPr>
              <a:t>    print("Grade: B - Very Good!")</a:t>
            </a:r>
          </a:p>
          <a:p>
            <a:pPr marL="0" indent="0">
              <a:buNone/>
            </a:pPr>
            <a:r>
              <a:rPr lang="en-US" dirty="0" err="1">
                <a:solidFill>
                  <a:srgbClr val="3333FF"/>
                </a:solidFill>
              </a:rPr>
              <a:t>elif</a:t>
            </a:r>
            <a:r>
              <a:rPr lang="en-US" dirty="0">
                <a:solidFill>
                  <a:srgbClr val="3333FF"/>
                </a:solidFill>
              </a:rPr>
              <a:t> score &gt;= 70:</a:t>
            </a:r>
          </a:p>
          <a:p>
            <a:pPr marL="0" indent="0">
              <a:buNone/>
            </a:pPr>
            <a:r>
              <a:rPr lang="en-US" dirty="0">
                <a:solidFill>
                  <a:srgbClr val="3333FF"/>
                </a:solidFill>
              </a:rPr>
              <a:t>    print("Grade: C - Good!")</a:t>
            </a:r>
          </a:p>
          <a:p>
            <a:pPr marL="0" indent="0">
              <a:buNone/>
            </a:pPr>
            <a:r>
              <a:rPr lang="en-US" dirty="0" err="1">
                <a:solidFill>
                  <a:srgbClr val="3333FF"/>
                </a:solidFill>
              </a:rPr>
              <a:t>elif</a:t>
            </a:r>
            <a:r>
              <a:rPr lang="en-US" dirty="0">
                <a:solidFill>
                  <a:srgbClr val="3333FF"/>
                </a:solidFill>
              </a:rPr>
              <a:t> score &gt;= 60:</a:t>
            </a:r>
          </a:p>
          <a:p>
            <a:pPr marL="0" indent="0">
              <a:buNone/>
            </a:pPr>
            <a:r>
              <a:rPr lang="en-US" dirty="0">
                <a:solidFill>
                  <a:srgbClr val="3333FF"/>
                </a:solidFill>
              </a:rPr>
              <a:t>    print("Grade: D - Pass!")</a:t>
            </a:r>
          </a:p>
          <a:p>
            <a:pPr marL="0" indent="0">
              <a:buNone/>
            </a:pPr>
            <a:r>
              <a:rPr lang="en-US" dirty="0">
                <a:solidFill>
                  <a:srgbClr val="3333FF"/>
                </a:solidFill>
              </a:rPr>
              <a:t>else:</a:t>
            </a:r>
          </a:p>
          <a:p>
            <a:pPr marL="0" indent="0">
              <a:buNone/>
            </a:pPr>
            <a:r>
              <a:rPr lang="en-US" dirty="0">
                <a:solidFill>
                  <a:srgbClr val="3333FF"/>
                </a:solidFill>
              </a:rPr>
              <a:t>    print("Grade: F - Fail!")</a:t>
            </a:r>
          </a:p>
          <a:p>
            <a:endParaRPr lang="en-US" dirty="0"/>
          </a:p>
        </p:txBody>
      </p:sp>
    </p:spTree>
    <p:extLst>
      <p:ext uri="{BB962C8B-B14F-4D97-AF65-F5344CB8AC3E}">
        <p14:creationId xmlns:p14="http://schemas.microsoft.com/office/powerpoint/2010/main" val="188846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3E7641-FB89-EB0F-C561-8836B0BA529B}"/>
              </a:ext>
            </a:extLst>
          </p:cNvPr>
          <p:cNvSpPr txBox="1"/>
          <p:nvPr/>
        </p:nvSpPr>
        <p:spPr>
          <a:xfrm>
            <a:off x="156288" y="461779"/>
            <a:ext cx="5823468" cy="4801314"/>
          </a:xfrm>
          <a:prstGeom prst="rect">
            <a:avLst/>
          </a:prstGeom>
          <a:noFill/>
        </p:spPr>
        <p:txBody>
          <a:bodyPr wrap="square">
            <a:spAutoFit/>
          </a:bodyPr>
          <a:lstStyle/>
          <a:p>
            <a:r>
              <a:rPr lang="en-US" b="1" dirty="0"/>
              <a:t>Learning Outcomes:</a:t>
            </a:r>
            <a:endParaRPr lang="en-US" dirty="0"/>
          </a:p>
          <a:p>
            <a:r>
              <a:rPr lang="en-US" dirty="0"/>
              <a:t>Upon successful completion of this training, participants will be able to:</a:t>
            </a:r>
          </a:p>
          <a:p>
            <a:endParaRPr lang="en-US" dirty="0"/>
          </a:p>
          <a:p>
            <a:pPr marL="285750" indent="-285750">
              <a:buFont typeface="Wingdings" panose="05000000000000000000" pitchFamily="2" charset="2"/>
              <a:buChar char="Ø"/>
            </a:pPr>
            <a:r>
              <a:rPr lang="en-US" dirty="0"/>
              <a:t>Write Basic Python Programs</a:t>
            </a:r>
          </a:p>
          <a:p>
            <a:pPr marL="285750" indent="-285750">
              <a:buFont typeface="Wingdings" panose="05000000000000000000" pitchFamily="2" charset="2"/>
              <a:buChar char="Ø"/>
            </a:pPr>
            <a:r>
              <a:rPr lang="en-US" dirty="0"/>
              <a:t>Manipulate Data Structures</a:t>
            </a:r>
          </a:p>
          <a:p>
            <a:pPr marL="285750" indent="-285750">
              <a:buFont typeface="Wingdings" panose="05000000000000000000" pitchFamily="2" charset="2"/>
              <a:buChar char="Ø"/>
            </a:pPr>
            <a:r>
              <a:rPr lang="en-US" dirty="0"/>
              <a:t>Implement Control Flow Logic</a:t>
            </a:r>
          </a:p>
          <a:p>
            <a:pPr marL="285750" indent="-285750">
              <a:buFont typeface="Wingdings" panose="05000000000000000000" pitchFamily="2" charset="2"/>
              <a:buChar char="Ø"/>
            </a:pPr>
            <a:r>
              <a:rPr lang="en-US" dirty="0"/>
              <a:t>Solve Problems with Functions</a:t>
            </a:r>
          </a:p>
          <a:p>
            <a:pPr marL="285750" indent="-285750">
              <a:buFont typeface="Wingdings" panose="05000000000000000000" pitchFamily="2" charset="2"/>
              <a:buChar char="Ø"/>
            </a:pPr>
            <a:r>
              <a:rPr lang="en-US" dirty="0"/>
              <a:t>Handle Errors and Exceptions</a:t>
            </a:r>
          </a:p>
          <a:p>
            <a:pPr marL="285750" indent="-285750">
              <a:buFont typeface="Wingdings" panose="05000000000000000000" pitchFamily="2" charset="2"/>
              <a:buChar char="Ø"/>
            </a:pPr>
            <a:r>
              <a:rPr lang="en-US" dirty="0"/>
              <a:t>Work with Files</a:t>
            </a:r>
          </a:p>
          <a:p>
            <a:pPr marL="285750" indent="-285750">
              <a:buFont typeface="Wingdings" panose="05000000000000000000" pitchFamily="2" charset="2"/>
              <a:buChar char="Ø"/>
            </a:pPr>
            <a:r>
              <a:rPr lang="en-US" dirty="0"/>
              <a:t>Develop Confidence in Writing Python Code</a:t>
            </a:r>
          </a:p>
          <a:p>
            <a:pPr marL="285750" indent="-285750">
              <a:buFont typeface="Wingdings" panose="05000000000000000000" pitchFamily="2" charset="2"/>
              <a:buChar char="Ø"/>
            </a:pPr>
            <a:r>
              <a:rPr lang="en-US" dirty="0"/>
              <a:t>Collaborate with Other Developers</a:t>
            </a:r>
          </a:p>
          <a:p>
            <a:endParaRPr lang="en-US" dirty="0"/>
          </a:p>
          <a:p>
            <a:pPr marL="285750" indent="-285750">
              <a:buFont typeface="Wingdings" panose="05000000000000000000" pitchFamily="2" charset="2"/>
              <a:buChar char="Ø"/>
            </a:pPr>
            <a:r>
              <a:rPr lang="en-US" dirty="0"/>
              <a:t>Prepare for Intermediate Python Topics: Lay the foundation for exploring</a:t>
            </a:r>
          </a:p>
          <a:p>
            <a:r>
              <a:rPr lang="en-US" dirty="0"/>
              <a:t> more advanced topics such as object-oriented programming, libraries, and frameworks used in Python.</a:t>
            </a:r>
          </a:p>
        </p:txBody>
      </p:sp>
      <p:pic>
        <p:nvPicPr>
          <p:cNvPr id="5" name="Picture 4">
            <a:extLst>
              <a:ext uri="{FF2B5EF4-FFF2-40B4-BE49-F238E27FC236}">
                <a16:creationId xmlns:a16="http://schemas.microsoft.com/office/drawing/2014/main" id="{52478915-753D-EF99-2166-8512E921D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9917"/>
            <a:ext cx="5939712" cy="6260841"/>
          </a:xfrm>
          <a:prstGeom prst="rect">
            <a:avLst/>
          </a:prstGeom>
        </p:spPr>
      </p:pic>
      <p:sp>
        <p:nvSpPr>
          <p:cNvPr id="2" name="TextBox 1">
            <a:extLst>
              <a:ext uri="{FF2B5EF4-FFF2-40B4-BE49-F238E27FC236}">
                <a16:creationId xmlns:a16="http://schemas.microsoft.com/office/drawing/2014/main" id="{ABDA6BD9-FB96-CAAF-44C9-EB103572120D}"/>
              </a:ext>
            </a:extLst>
          </p:cNvPr>
          <p:cNvSpPr txBox="1"/>
          <p:nvPr/>
        </p:nvSpPr>
        <p:spPr>
          <a:xfrm>
            <a:off x="3489649" y="6286470"/>
            <a:ext cx="6120880" cy="369332"/>
          </a:xfrm>
          <a:prstGeom prst="rect">
            <a:avLst/>
          </a:prstGeom>
          <a:noFill/>
        </p:spPr>
        <p:txBody>
          <a:bodyPr wrap="square">
            <a:spAutoFit/>
          </a:bodyPr>
          <a:lstStyle/>
          <a:p>
            <a:r>
              <a:rPr lang="en-US" dirty="0">
                <a:hlinkClick r:id="rId3"/>
              </a:rPr>
              <a:t>https://www.anaconda.com/download</a:t>
            </a:r>
            <a:endParaRPr lang="en-US" dirty="0"/>
          </a:p>
        </p:txBody>
      </p:sp>
    </p:spTree>
    <p:extLst>
      <p:ext uri="{BB962C8B-B14F-4D97-AF65-F5344CB8AC3E}">
        <p14:creationId xmlns:p14="http://schemas.microsoft.com/office/powerpoint/2010/main" val="212760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7579-71BB-D3A7-BEDF-987C61250BF6}"/>
              </a:ext>
            </a:extLst>
          </p:cNvPr>
          <p:cNvSpPr>
            <a:spLocks noGrp="1"/>
          </p:cNvSpPr>
          <p:nvPr>
            <p:ph type="title"/>
          </p:nvPr>
        </p:nvSpPr>
        <p:spPr>
          <a:xfrm>
            <a:off x="135790" y="0"/>
            <a:ext cx="10373153" cy="724610"/>
          </a:xfrm>
        </p:spPr>
        <p:txBody>
          <a:bodyPr>
            <a:normAutofit/>
          </a:bodyPr>
          <a:lstStyle/>
          <a:p>
            <a:r>
              <a:rPr lang="en-US" sz="2800" b="1" u="sng" dirty="0">
                <a:latin typeface="+mn-lt"/>
              </a:rPr>
              <a:t>Iteration</a:t>
            </a:r>
          </a:p>
        </p:txBody>
      </p:sp>
      <p:sp>
        <p:nvSpPr>
          <p:cNvPr id="3" name="Content Placeholder 2">
            <a:extLst>
              <a:ext uri="{FF2B5EF4-FFF2-40B4-BE49-F238E27FC236}">
                <a16:creationId xmlns:a16="http://schemas.microsoft.com/office/drawing/2014/main" id="{8C289D0B-82E5-74BA-09D7-54E4A146A727}"/>
              </a:ext>
            </a:extLst>
          </p:cNvPr>
          <p:cNvSpPr>
            <a:spLocks noGrp="1"/>
          </p:cNvSpPr>
          <p:nvPr>
            <p:ph idx="1"/>
          </p:nvPr>
        </p:nvSpPr>
        <p:spPr>
          <a:xfrm>
            <a:off x="213049" y="642998"/>
            <a:ext cx="10515600" cy="5972405"/>
          </a:xfrm>
        </p:spPr>
        <p:txBody>
          <a:bodyPr>
            <a:normAutofit fontScale="92500" lnSpcReduction="10000"/>
          </a:bodyPr>
          <a:lstStyle/>
          <a:p>
            <a:pPr marL="0" indent="0">
              <a:buNone/>
            </a:pPr>
            <a:r>
              <a:rPr lang="en-US" sz="2000" dirty="0"/>
              <a:t>As the name suggests it calls repeating things again and again. We will use the most popular ‘for’ loop here.</a:t>
            </a:r>
          </a:p>
          <a:p>
            <a:pPr marL="0" indent="0">
              <a:buNone/>
            </a:pPr>
            <a:endParaRPr lang="en-US" sz="2000" dirty="0"/>
          </a:p>
          <a:p>
            <a:pPr marL="0" indent="0">
              <a:buNone/>
            </a:pPr>
            <a:r>
              <a:rPr lang="en-US" sz="2000" dirty="0"/>
              <a:t># Python program to illustrate a simple for loop   </a:t>
            </a:r>
          </a:p>
          <a:p>
            <a:pPr marL="0" indent="0">
              <a:buNone/>
            </a:pPr>
            <a:r>
              <a:rPr lang="en-US" sz="2000" dirty="0">
                <a:solidFill>
                  <a:srgbClr val="3333FF"/>
                </a:solidFill>
              </a:rPr>
              <a:t>for step in range(5):     </a:t>
            </a:r>
          </a:p>
          <a:p>
            <a:pPr marL="0" indent="0">
              <a:buNone/>
            </a:pPr>
            <a:r>
              <a:rPr lang="en-US" sz="2000" dirty="0">
                <a:solidFill>
                  <a:srgbClr val="3333FF"/>
                </a:solidFill>
              </a:rPr>
              <a:t>    print(step) </a:t>
            </a:r>
          </a:p>
          <a:p>
            <a:pPr marL="0" indent="0">
              <a:buNone/>
            </a:pPr>
            <a:endParaRPr lang="en-US" sz="2000" dirty="0">
              <a:solidFill>
                <a:srgbClr val="3333FF"/>
              </a:solidFill>
            </a:endParaRPr>
          </a:p>
          <a:p>
            <a:pPr marL="0" indent="0">
              <a:buNone/>
            </a:pPr>
            <a:r>
              <a:rPr lang="en-US" sz="2000" dirty="0"/>
              <a:t># Using a for loop to iterate through a list</a:t>
            </a:r>
          </a:p>
          <a:p>
            <a:pPr marL="0" indent="0">
              <a:buNone/>
            </a:pPr>
            <a:r>
              <a:rPr lang="en-US" sz="2000" dirty="0">
                <a:solidFill>
                  <a:srgbClr val="3333FF"/>
                </a:solidFill>
              </a:rPr>
              <a:t>fruits = ['apple', 'banana', 'cherry', 'date']</a:t>
            </a:r>
          </a:p>
          <a:p>
            <a:pPr marL="0" indent="0">
              <a:buNone/>
            </a:pPr>
            <a:r>
              <a:rPr lang="en-US" sz="2000" dirty="0">
                <a:solidFill>
                  <a:srgbClr val="3333FF"/>
                </a:solidFill>
              </a:rPr>
              <a:t>for fruit in fruits:</a:t>
            </a:r>
          </a:p>
          <a:p>
            <a:pPr marL="0" indent="0">
              <a:buNone/>
            </a:pPr>
            <a:r>
              <a:rPr lang="en-US" sz="2000" dirty="0">
                <a:solidFill>
                  <a:srgbClr val="3333FF"/>
                </a:solidFill>
              </a:rPr>
              <a:t>    print(fruit)</a:t>
            </a:r>
          </a:p>
          <a:p>
            <a:pPr marL="0" indent="0">
              <a:buNone/>
            </a:pPr>
            <a:endParaRPr lang="en-US" sz="2000" dirty="0">
              <a:solidFill>
                <a:srgbClr val="3333FF"/>
              </a:solidFill>
            </a:endParaRPr>
          </a:p>
          <a:p>
            <a:pPr marL="0" indent="0">
              <a:buNone/>
            </a:pPr>
            <a:r>
              <a:rPr lang="en-US" sz="2000" dirty="0"/>
              <a:t># Using a while loop to iterate until a condition is met</a:t>
            </a:r>
          </a:p>
          <a:p>
            <a:pPr marL="0" indent="0">
              <a:buNone/>
            </a:pPr>
            <a:r>
              <a:rPr lang="en-US" sz="2000" dirty="0">
                <a:solidFill>
                  <a:srgbClr val="3333FF"/>
                </a:solidFill>
              </a:rPr>
              <a:t>count = 0</a:t>
            </a:r>
          </a:p>
          <a:p>
            <a:pPr marL="0" indent="0">
              <a:buNone/>
            </a:pPr>
            <a:r>
              <a:rPr lang="en-US" sz="2000" dirty="0">
                <a:solidFill>
                  <a:srgbClr val="3333FF"/>
                </a:solidFill>
              </a:rPr>
              <a:t>while count &lt; 5:</a:t>
            </a:r>
          </a:p>
          <a:p>
            <a:pPr marL="0" indent="0">
              <a:buNone/>
            </a:pPr>
            <a:r>
              <a:rPr lang="en-US" sz="2000" dirty="0">
                <a:solidFill>
                  <a:srgbClr val="3333FF"/>
                </a:solidFill>
              </a:rPr>
              <a:t>    print("Count is:", count)</a:t>
            </a:r>
          </a:p>
          <a:p>
            <a:pPr marL="0" indent="0">
              <a:buNone/>
            </a:pPr>
            <a:r>
              <a:rPr lang="en-US" sz="2000" dirty="0">
                <a:solidFill>
                  <a:srgbClr val="3333FF"/>
                </a:solidFill>
              </a:rPr>
              <a:t>    count += 1</a:t>
            </a:r>
          </a:p>
        </p:txBody>
      </p:sp>
    </p:spTree>
    <p:extLst>
      <p:ext uri="{BB962C8B-B14F-4D97-AF65-F5344CB8AC3E}">
        <p14:creationId xmlns:p14="http://schemas.microsoft.com/office/powerpoint/2010/main" val="3709409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50603-85E9-6F10-8A8B-63CDD39F577A}"/>
              </a:ext>
            </a:extLst>
          </p:cNvPr>
          <p:cNvPicPr>
            <a:picLocks noChangeAspect="1"/>
          </p:cNvPicPr>
          <p:nvPr/>
        </p:nvPicPr>
        <p:blipFill>
          <a:blip r:embed="rId2"/>
          <a:stretch>
            <a:fillRect/>
          </a:stretch>
        </p:blipFill>
        <p:spPr>
          <a:xfrm>
            <a:off x="709127" y="406574"/>
            <a:ext cx="10963470" cy="6044851"/>
          </a:xfrm>
          <a:prstGeom prst="rect">
            <a:avLst/>
          </a:prstGeom>
        </p:spPr>
      </p:pic>
    </p:spTree>
    <p:extLst>
      <p:ext uri="{BB962C8B-B14F-4D97-AF65-F5344CB8AC3E}">
        <p14:creationId xmlns:p14="http://schemas.microsoft.com/office/powerpoint/2010/main" val="766274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ED5D-3524-A511-E0ED-FF938F3328FC}"/>
              </a:ext>
            </a:extLst>
          </p:cNvPr>
          <p:cNvSpPr>
            <a:spLocks noGrp="1"/>
          </p:cNvSpPr>
          <p:nvPr>
            <p:ph type="title"/>
          </p:nvPr>
        </p:nvSpPr>
        <p:spPr>
          <a:xfrm>
            <a:off x="345548" y="466079"/>
            <a:ext cx="10373153" cy="529301"/>
          </a:xfrm>
        </p:spPr>
        <p:txBody>
          <a:bodyPr>
            <a:normAutofit fontScale="90000"/>
          </a:bodyPr>
          <a:lstStyle/>
          <a:p>
            <a:r>
              <a:rPr lang="en-US" sz="3100" b="1" dirty="0">
                <a:latin typeface="+mn-lt"/>
              </a:rPr>
              <a:t>Functions</a:t>
            </a:r>
            <a:r>
              <a:rPr lang="en-US" b="1" dirty="0"/>
              <a:t> </a:t>
            </a:r>
            <a:br>
              <a:rPr lang="en-US" dirty="0"/>
            </a:br>
            <a:endParaRPr lang="en-US" dirty="0"/>
          </a:p>
        </p:txBody>
      </p:sp>
      <p:sp>
        <p:nvSpPr>
          <p:cNvPr id="3" name="Content Placeholder 2">
            <a:extLst>
              <a:ext uri="{FF2B5EF4-FFF2-40B4-BE49-F238E27FC236}">
                <a16:creationId xmlns:a16="http://schemas.microsoft.com/office/drawing/2014/main" id="{91AD9CC2-E57F-5564-5534-43B8A904C8C7}"/>
              </a:ext>
            </a:extLst>
          </p:cNvPr>
          <p:cNvSpPr>
            <a:spLocks noGrp="1"/>
          </p:cNvSpPr>
          <p:nvPr>
            <p:ph idx="1"/>
          </p:nvPr>
        </p:nvSpPr>
        <p:spPr>
          <a:xfrm>
            <a:off x="580670" y="896496"/>
            <a:ext cx="10373152" cy="5411449"/>
          </a:xfrm>
        </p:spPr>
        <p:txBody>
          <a:bodyPr>
            <a:normAutofit/>
          </a:bodyPr>
          <a:lstStyle/>
          <a:p>
            <a:pPr marL="0" indent="0">
              <a:buNone/>
            </a:pPr>
            <a:r>
              <a:rPr lang="en-US" sz="2000" dirty="0"/>
              <a:t>Functions like a bunch of code that is intended to do a particular task in the whole Python script. Python used the keyword ‘def’ to define a function.</a:t>
            </a:r>
          </a:p>
          <a:p>
            <a:pPr marL="0" indent="0">
              <a:buNone/>
            </a:pPr>
            <a:r>
              <a:rPr lang="en-US" sz="2000" b="1" dirty="0"/>
              <a:t>Syntax:</a:t>
            </a:r>
          </a:p>
          <a:p>
            <a:pPr marL="0" indent="0">
              <a:buNone/>
            </a:pPr>
            <a:r>
              <a:rPr lang="en-US" sz="2000" dirty="0"/>
              <a:t>def function-name(</a:t>
            </a:r>
            <a:r>
              <a:rPr lang="en-US" sz="2000" dirty="0" err="1"/>
              <a:t>paramters</a:t>
            </a:r>
            <a:r>
              <a:rPr lang="en-US" sz="2000" dirty="0"/>
              <a:t>):</a:t>
            </a:r>
          </a:p>
          <a:p>
            <a:pPr marL="0" indent="0">
              <a:buNone/>
            </a:pPr>
            <a:r>
              <a:rPr lang="en-US" sz="2000" dirty="0"/>
              <a:t>            #function body</a:t>
            </a:r>
          </a:p>
          <a:p>
            <a:pPr marL="0" indent="0">
              <a:buNone/>
            </a:pPr>
            <a:endParaRPr lang="en-US" sz="2000" dirty="0"/>
          </a:p>
          <a:p>
            <a:pPr marL="914400" lvl="2" indent="0">
              <a:buNone/>
            </a:pPr>
            <a:r>
              <a:rPr lang="en-US" dirty="0"/>
              <a:t># Python program to illustrate functions </a:t>
            </a:r>
          </a:p>
          <a:p>
            <a:pPr marL="914400" lvl="2" indent="0">
              <a:buNone/>
            </a:pPr>
            <a:r>
              <a:rPr lang="en-US" dirty="0">
                <a:solidFill>
                  <a:srgbClr val="3333FF"/>
                </a:solidFill>
              </a:rPr>
              <a:t>def hello(): </a:t>
            </a:r>
          </a:p>
          <a:p>
            <a:pPr marL="914400" lvl="2" indent="0">
              <a:buNone/>
            </a:pPr>
            <a:r>
              <a:rPr lang="en-US" dirty="0">
                <a:solidFill>
                  <a:srgbClr val="3333FF"/>
                </a:solidFill>
              </a:rPr>
              <a:t>    print("hello") </a:t>
            </a:r>
          </a:p>
          <a:p>
            <a:pPr marL="914400" lvl="2" indent="0">
              <a:buNone/>
            </a:pPr>
            <a:r>
              <a:rPr lang="en-US" dirty="0">
                <a:solidFill>
                  <a:srgbClr val="3333FF"/>
                </a:solidFill>
              </a:rPr>
              <a:t>    print("hello again") </a:t>
            </a:r>
          </a:p>
          <a:p>
            <a:pPr marL="914400" lvl="2" indent="0">
              <a:buNone/>
            </a:pPr>
            <a:r>
              <a:rPr lang="en-US" dirty="0">
                <a:solidFill>
                  <a:srgbClr val="3333FF"/>
                </a:solidFill>
              </a:rPr>
              <a:t>hello() </a:t>
            </a:r>
          </a:p>
          <a:p>
            <a:pPr marL="914400" lvl="2" indent="0">
              <a:buNone/>
            </a:pPr>
            <a:r>
              <a:rPr lang="en-US" dirty="0">
                <a:solidFill>
                  <a:srgbClr val="3333FF"/>
                </a:solidFill>
              </a:rPr>
              <a:t>  </a:t>
            </a:r>
          </a:p>
          <a:p>
            <a:pPr marL="914400" lvl="2" indent="0">
              <a:buNone/>
            </a:pPr>
            <a:r>
              <a:rPr lang="en-US" dirty="0">
                <a:solidFill>
                  <a:srgbClr val="3333FF"/>
                </a:solidFill>
              </a:rPr>
              <a:t># calling function </a:t>
            </a:r>
          </a:p>
          <a:p>
            <a:pPr marL="914400" lvl="2" indent="0">
              <a:buNone/>
            </a:pPr>
            <a:r>
              <a:rPr lang="en-US" dirty="0">
                <a:solidFill>
                  <a:srgbClr val="3333FF"/>
                </a:solidFill>
              </a:rPr>
              <a:t>hello() </a:t>
            </a:r>
          </a:p>
          <a:p>
            <a:endParaRPr lang="en-US" sz="2000" dirty="0"/>
          </a:p>
        </p:txBody>
      </p:sp>
    </p:spTree>
    <p:extLst>
      <p:ext uri="{BB962C8B-B14F-4D97-AF65-F5344CB8AC3E}">
        <p14:creationId xmlns:p14="http://schemas.microsoft.com/office/powerpoint/2010/main" val="628888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10A78B-569C-70D0-27FD-0BBF98C2B953}"/>
              </a:ext>
            </a:extLst>
          </p:cNvPr>
          <p:cNvSpPr txBox="1"/>
          <p:nvPr/>
        </p:nvSpPr>
        <p:spPr>
          <a:xfrm>
            <a:off x="1136001" y="739666"/>
            <a:ext cx="8791769" cy="3416320"/>
          </a:xfrm>
          <a:prstGeom prst="rect">
            <a:avLst/>
          </a:prstGeom>
          <a:noFill/>
        </p:spPr>
        <p:txBody>
          <a:bodyPr wrap="square">
            <a:spAutoFit/>
          </a:bodyPr>
          <a:lstStyle/>
          <a:p>
            <a:r>
              <a:rPr lang="en-US" dirty="0"/>
              <a:t># Conditional Statement Program</a:t>
            </a:r>
          </a:p>
          <a:p>
            <a:r>
              <a:rPr lang="en-US" dirty="0">
                <a:solidFill>
                  <a:srgbClr val="3333FF"/>
                </a:solidFill>
              </a:rPr>
              <a:t>var = 100</a:t>
            </a:r>
          </a:p>
          <a:p>
            <a:r>
              <a:rPr lang="en-US" dirty="0">
                <a:solidFill>
                  <a:srgbClr val="3333FF"/>
                </a:solidFill>
              </a:rPr>
              <a:t>if ( var == 100 ):</a:t>
            </a:r>
          </a:p>
          <a:p>
            <a:r>
              <a:rPr lang="en-US" dirty="0">
                <a:solidFill>
                  <a:srgbClr val="3333FF"/>
                </a:solidFill>
              </a:rPr>
              <a:t>   print("The number is equal to 100")</a:t>
            </a:r>
          </a:p>
          <a:p>
            <a:r>
              <a:rPr lang="en-US" dirty="0">
                <a:solidFill>
                  <a:srgbClr val="3333FF"/>
                </a:solidFill>
              </a:rPr>
              <a:t>   if var % 2 == 0:</a:t>
            </a:r>
          </a:p>
          <a:p>
            <a:r>
              <a:rPr lang="en-US" dirty="0">
                <a:solidFill>
                  <a:srgbClr val="3333FF"/>
                </a:solidFill>
              </a:rPr>
              <a:t>      print("The number is even")</a:t>
            </a:r>
          </a:p>
          <a:p>
            <a:r>
              <a:rPr lang="en-US" dirty="0">
                <a:solidFill>
                  <a:srgbClr val="3333FF"/>
                </a:solidFill>
              </a:rPr>
              <a:t>   else:</a:t>
            </a:r>
          </a:p>
          <a:p>
            <a:r>
              <a:rPr lang="en-US" dirty="0">
                <a:solidFill>
                  <a:srgbClr val="3333FF"/>
                </a:solidFill>
              </a:rPr>
              <a:t>      print("The given number is odd")</a:t>
            </a:r>
          </a:p>
          <a:p>
            <a:r>
              <a:rPr lang="en-US" dirty="0" err="1">
                <a:solidFill>
                  <a:srgbClr val="3333FF"/>
                </a:solidFill>
              </a:rPr>
              <a:t>elif</a:t>
            </a:r>
            <a:r>
              <a:rPr lang="en-US" dirty="0">
                <a:solidFill>
                  <a:srgbClr val="3333FF"/>
                </a:solidFill>
              </a:rPr>
              <a:t> var == 0:</a:t>
            </a:r>
          </a:p>
          <a:p>
            <a:r>
              <a:rPr lang="en-US" dirty="0">
                <a:solidFill>
                  <a:srgbClr val="3333FF"/>
                </a:solidFill>
              </a:rPr>
              <a:t>   print("The given number is zero")</a:t>
            </a:r>
          </a:p>
          <a:p>
            <a:r>
              <a:rPr lang="en-US" dirty="0">
                <a:solidFill>
                  <a:srgbClr val="3333FF"/>
                </a:solidFill>
              </a:rPr>
              <a:t>else:</a:t>
            </a:r>
          </a:p>
          <a:p>
            <a:r>
              <a:rPr lang="en-US" dirty="0">
                <a:solidFill>
                  <a:srgbClr val="3333FF"/>
                </a:solidFill>
              </a:rPr>
              <a:t>   print("The given number is negative")</a:t>
            </a:r>
          </a:p>
        </p:txBody>
      </p:sp>
    </p:spTree>
    <p:extLst>
      <p:ext uri="{BB962C8B-B14F-4D97-AF65-F5344CB8AC3E}">
        <p14:creationId xmlns:p14="http://schemas.microsoft.com/office/powerpoint/2010/main" val="2938500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4E25-E6ED-3098-7B4F-9E0B30D85E66}"/>
              </a:ext>
            </a:extLst>
          </p:cNvPr>
          <p:cNvSpPr>
            <a:spLocks noGrp="1"/>
          </p:cNvSpPr>
          <p:nvPr>
            <p:ph type="title"/>
          </p:nvPr>
        </p:nvSpPr>
        <p:spPr>
          <a:xfrm>
            <a:off x="153643" y="207637"/>
            <a:ext cx="10373153" cy="609200"/>
          </a:xfrm>
        </p:spPr>
        <p:txBody>
          <a:bodyPr>
            <a:normAutofit/>
          </a:bodyPr>
          <a:lstStyle/>
          <a:p>
            <a:r>
              <a:rPr lang="en-US" sz="2800" b="1" u="sng" dirty="0">
                <a:latin typeface="+mn-lt"/>
              </a:rPr>
              <a:t>Module</a:t>
            </a:r>
          </a:p>
        </p:txBody>
      </p:sp>
      <p:sp>
        <p:nvSpPr>
          <p:cNvPr id="3" name="Content Placeholder 2">
            <a:extLst>
              <a:ext uri="{FF2B5EF4-FFF2-40B4-BE49-F238E27FC236}">
                <a16:creationId xmlns:a16="http://schemas.microsoft.com/office/drawing/2014/main" id="{FAED8C35-1544-1923-AF13-FE8C61E40DA3}"/>
              </a:ext>
            </a:extLst>
          </p:cNvPr>
          <p:cNvSpPr>
            <a:spLocks noGrp="1"/>
          </p:cNvSpPr>
          <p:nvPr>
            <p:ph idx="1"/>
          </p:nvPr>
        </p:nvSpPr>
        <p:spPr>
          <a:xfrm>
            <a:off x="285083" y="816837"/>
            <a:ext cx="11070272" cy="5153997"/>
          </a:xfrm>
        </p:spPr>
        <p:txBody>
          <a:bodyPr>
            <a:normAutofit/>
          </a:bodyPr>
          <a:lstStyle/>
          <a:p>
            <a:r>
              <a:rPr lang="en-US" sz="2400" dirty="0"/>
              <a:t>Python has a very rich module library that has several functions to do many tasks. </a:t>
            </a:r>
          </a:p>
          <a:p>
            <a:r>
              <a:rPr lang="en-US" sz="2400" b="1" dirty="0"/>
              <a:t>‘import’ </a:t>
            </a:r>
            <a:r>
              <a:rPr lang="en-US" sz="2400" dirty="0"/>
              <a:t>keyword is used to import a particular module into your python code. For instance consider the following program.</a:t>
            </a:r>
          </a:p>
          <a:p>
            <a:pPr marL="0" indent="0">
              <a:buNone/>
            </a:pPr>
            <a:endParaRPr lang="en-US" sz="2400" dirty="0"/>
          </a:p>
          <a:p>
            <a:pPr marL="457200" lvl="1" indent="0">
              <a:buNone/>
            </a:pPr>
            <a:r>
              <a:rPr lang="en-US" dirty="0"/>
              <a:t># Python program to illustrate math module </a:t>
            </a:r>
          </a:p>
          <a:p>
            <a:pPr marL="457200" lvl="1" indent="0">
              <a:buNone/>
            </a:pPr>
            <a:r>
              <a:rPr lang="en-US" dirty="0">
                <a:solidFill>
                  <a:srgbClr val="3333FF"/>
                </a:solidFill>
              </a:rPr>
              <a:t>import math </a:t>
            </a:r>
          </a:p>
          <a:p>
            <a:pPr marL="457200" lvl="1" indent="0">
              <a:buNone/>
            </a:pPr>
            <a:r>
              <a:rPr lang="en-US" dirty="0">
                <a:solidFill>
                  <a:srgbClr val="3333FF"/>
                </a:solidFill>
              </a:rPr>
              <a:t>print ("Square root of 100:", </a:t>
            </a:r>
            <a:r>
              <a:rPr lang="en-US" dirty="0" err="1">
                <a:solidFill>
                  <a:srgbClr val="3333FF"/>
                </a:solidFill>
              </a:rPr>
              <a:t>math.sqrt</a:t>
            </a:r>
            <a:r>
              <a:rPr lang="en-US" dirty="0">
                <a:solidFill>
                  <a:srgbClr val="3333FF"/>
                </a:solidFill>
              </a:rPr>
              <a:t>(100))</a:t>
            </a:r>
          </a:p>
          <a:p>
            <a:pPr marL="0" indent="0">
              <a:buNone/>
            </a:pPr>
            <a:endParaRPr lang="en-US" sz="2400" dirty="0"/>
          </a:p>
        </p:txBody>
      </p:sp>
    </p:spTree>
    <p:extLst>
      <p:ext uri="{BB962C8B-B14F-4D97-AF65-F5344CB8AC3E}">
        <p14:creationId xmlns:p14="http://schemas.microsoft.com/office/powerpoint/2010/main" val="1061955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0AAF6-0476-2BDD-6E52-F1F789DCDA28}"/>
              </a:ext>
            </a:extLst>
          </p:cNvPr>
          <p:cNvSpPr txBox="1"/>
          <p:nvPr/>
        </p:nvSpPr>
        <p:spPr>
          <a:xfrm>
            <a:off x="716126" y="234354"/>
            <a:ext cx="6097554" cy="3416320"/>
          </a:xfrm>
          <a:prstGeom prst="rect">
            <a:avLst/>
          </a:prstGeom>
          <a:noFill/>
        </p:spPr>
        <p:txBody>
          <a:bodyPr wrap="square">
            <a:spAutoFit/>
          </a:bodyPr>
          <a:lstStyle/>
          <a:p>
            <a:r>
              <a:rPr lang="en-US" dirty="0"/>
              <a:t># Conditional Statement Program</a:t>
            </a:r>
          </a:p>
          <a:p>
            <a:endParaRPr lang="en-US" dirty="0"/>
          </a:p>
          <a:p>
            <a:r>
              <a:rPr lang="en-US" dirty="0">
                <a:solidFill>
                  <a:srgbClr val="3333FF"/>
                </a:solidFill>
              </a:rPr>
              <a:t>marks = 80 </a:t>
            </a:r>
          </a:p>
          <a:p>
            <a:r>
              <a:rPr lang="en-US" dirty="0">
                <a:solidFill>
                  <a:srgbClr val="3333FF"/>
                </a:solidFill>
              </a:rPr>
              <a:t>result = ""</a:t>
            </a:r>
          </a:p>
          <a:p>
            <a:r>
              <a:rPr lang="en-US" dirty="0">
                <a:solidFill>
                  <a:srgbClr val="3333FF"/>
                </a:solidFill>
              </a:rPr>
              <a:t>if marks &lt; 30:</a:t>
            </a:r>
          </a:p>
          <a:p>
            <a:r>
              <a:rPr lang="en-US" dirty="0">
                <a:solidFill>
                  <a:srgbClr val="3333FF"/>
                </a:solidFill>
              </a:rPr>
              <a:t>   result = "Failed"</a:t>
            </a:r>
          </a:p>
          <a:p>
            <a:r>
              <a:rPr lang="en-US" dirty="0" err="1">
                <a:solidFill>
                  <a:srgbClr val="3333FF"/>
                </a:solidFill>
              </a:rPr>
              <a:t>elif</a:t>
            </a:r>
            <a:r>
              <a:rPr lang="en-US" dirty="0">
                <a:solidFill>
                  <a:srgbClr val="3333FF"/>
                </a:solidFill>
              </a:rPr>
              <a:t> marks &gt; 75:</a:t>
            </a:r>
          </a:p>
          <a:p>
            <a:r>
              <a:rPr lang="en-US" dirty="0">
                <a:solidFill>
                  <a:srgbClr val="3333FF"/>
                </a:solidFill>
              </a:rPr>
              <a:t>   result = "Passed with distinction"</a:t>
            </a:r>
          </a:p>
          <a:p>
            <a:r>
              <a:rPr lang="en-US" dirty="0">
                <a:solidFill>
                  <a:srgbClr val="3333FF"/>
                </a:solidFill>
              </a:rPr>
              <a:t>else:</a:t>
            </a:r>
          </a:p>
          <a:p>
            <a:r>
              <a:rPr lang="en-US" dirty="0">
                <a:solidFill>
                  <a:srgbClr val="3333FF"/>
                </a:solidFill>
              </a:rPr>
              <a:t>   result = "Passed"</a:t>
            </a:r>
          </a:p>
          <a:p>
            <a:endParaRPr lang="en-US" dirty="0">
              <a:solidFill>
                <a:srgbClr val="3333FF"/>
              </a:solidFill>
            </a:endParaRPr>
          </a:p>
          <a:p>
            <a:r>
              <a:rPr lang="en-US" dirty="0">
                <a:solidFill>
                  <a:srgbClr val="3333FF"/>
                </a:solidFill>
              </a:rPr>
              <a:t>print(result)</a:t>
            </a:r>
          </a:p>
        </p:txBody>
      </p:sp>
      <p:sp>
        <p:nvSpPr>
          <p:cNvPr id="5" name="TextBox 4">
            <a:extLst>
              <a:ext uri="{FF2B5EF4-FFF2-40B4-BE49-F238E27FC236}">
                <a16:creationId xmlns:a16="http://schemas.microsoft.com/office/drawing/2014/main" id="{6C79268A-0F9B-2C68-4E4C-F40AB2C5518B}"/>
              </a:ext>
            </a:extLst>
          </p:cNvPr>
          <p:cNvSpPr txBox="1"/>
          <p:nvPr/>
        </p:nvSpPr>
        <p:spPr>
          <a:xfrm>
            <a:off x="664809" y="4133661"/>
            <a:ext cx="6097554" cy="1200329"/>
          </a:xfrm>
          <a:prstGeom prst="rect">
            <a:avLst/>
          </a:prstGeom>
          <a:noFill/>
        </p:spPr>
        <p:txBody>
          <a:bodyPr wrap="square">
            <a:spAutoFit/>
          </a:bodyPr>
          <a:lstStyle/>
          <a:p>
            <a:r>
              <a:rPr lang="en-US" dirty="0"/>
              <a:t># Iteration Program</a:t>
            </a:r>
          </a:p>
          <a:p>
            <a:r>
              <a:rPr lang="en-US" dirty="0">
                <a:solidFill>
                  <a:srgbClr val="3333FF"/>
                </a:solidFill>
              </a:rPr>
              <a:t>words = ["one", "two", "three"]</a:t>
            </a:r>
          </a:p>
          <a:p>
            <a:r>
              <a:rPr lang="en-US" dirty="0">
                <a:solidFill>
                  <a:srgbClr val="3333FF"/>
                </a:solidFill>
              </a:rPr>
              <a:t>for x in words:</a:t>
            </a:r>
          </a:p>
          <a:p>
            <a:r>
              <a:rPr lang="en-US" dirty="0">
                <a:solidFill>
                  <a:srgbClr val="3333FF"/>
                </a:solidFill>
              </a:rPr>
              <a:t>  print(x)</a:t>
            </a:r>
          </a:p>
        </p:txBody>
      </p:sp>
      <p:sp>
        <p:nvSpPr>
          <p:cNvPr id="8" name="TextBox 7">
            <a:extLst>
              <a:ext uri="{FF2B5EF4-FFF2-40B4-BE49-F238E27FC236}">
                <a16:creationId xmlns:a16="http://schemas.microsoft.com/office/drawing/2014/main" id="{736FC7B7-BBCA-8ABE-EA36-66EE756EE40E}"/>
              </a:ext>
            </a:extLst>
          </p:cNvPr>
          <p:cNvSpPr txBox="1"/>
          <p:nvPr/>
        </p:nvSpPr>
        <p:spPr>
          <a:xfrm>
            <a:off x="6631734" y="4133661"/>
            <a:ext cx="4425041" cy="1477328"/>
          </a:xfrm>
          <a:prstGeom prst="rect">
            <a:avLst/>
          </a:prstGeom>
          <a:noFill/>
        </p:spPr>
        <p:txBody>
          <a:bodyPr wrap="square">
            <a:spAutoFit/>
          </a:bodyPr>
          <a:lstStyle/>
          <a:p>
            <a:r>
              <a:rPr lang="en-US" dirty="0"/>
              <a:t># Iteration Program </a:t>
            </a:r>
          </a:p>
          <a:p>
            <a:r>
              <a:rPr lang="en-US" dirty="0" err="1">
                <a:solidFill>
                  <a:srgbClr val="3333FF"/>
                </a:solidFill>
              </a:rPr>
              <a:t>i</a:t>
            </a:r>
            <a:r>
              <a:rPr lang="en-US" dirty="0">
                <a:solidFill>
                  <a:srgbClr val="3333FF"/>
                </a:solidFill>
              </a:rPr>
              <a:t> = 1</a:t>
            </a:r>
          </a:p>
          <a:p>
            <a:r>
              <a:rPr lang="en-US" dirty="0">
                <a:solidFill>
                  <a:srgbClr val="3333FF"/>
                </a:solidFill>
              </a:rPr>
              <a:t>while </a:t>
            </a:r>
            <a:r>
              <a:rPr lang="en-US" dirty="0" err="1">
                <a:solidFill>
                  <a:srgbClr val="3333FF"/>
                </a:solidFill>
              </a:rPr>
              <a:t>i</a:t>
            </a:r>
            <a:r>
              <a:rPr lang="en-US" dirty="0">
                <a:solidFill>
                  <a:srgbClr val="3333FF"/>
                </a:solidFill>
              </a:rPr>
              <a:t> &lt; 6:</a:t>
            </a:r>
          </a:p>
          <a:p>
            <a:r>
              <a:rPr lang="en-US" dirty="0">
                <a:solidFill>
                  <a:srgbClr val="3333FF"/>
                </a:solidFill>
              </a:rPr>
              <a:t>  print(</a:t>
            </a:r>
            <a:r>
              <a:rPr lang="en-US" dirty="0" err="1">
                <a:solidFill>
                  <a:srgbClr val="3333FF"/>
                </a:solidFill>
              </a:rPr>
              <a:t>i</a:t>
            </a:r>
            <a:r>
              <a:rPr lang="en-US" dirty="0">
                <a:solidFill>
                  <a:srgbClr val="3333FF"/>
                </a:solidFill>
              </a:rPr>
              <a:t>)</a:t>
            </a:r>
          </a:p>
          <a:p>
            <a:r>
              <a:rPr lang="en-US" dirty="0">
                <a:solidFill>
                  <a:srgbClr val="3333FF"/>
                </a:solidFill>
              </a:rPr>
              <a:t>  </a:t>
            </a:r>
            <a:r>
              <a:rPr lang="en-US" dirty="0" err="1">
                <a:solidFill>
                  <a:srgbClr val="3333FF"/>
                </a:solidFill>
              </a:rPr>
              <a:t>i</a:t>
            </a:r>
            <a:r>
              <a:rPr lang="en-US" dirty="0">
                <a:solidFill>
                  <a:srgbClr val="3333FF"/>
                </a:solidFill>
              </a:rPr>
              <a:t> += 1</a:t>
            </a:r>
          </a:p>
        </p:txBody>
      </p:sp>
    </p:spTree>
    <p:extLst>
      <p:ext uri="{BB962C8B-B14F-4D97-AF65-F5344CB8AC3E}">
        <p14:creationId xmlns:p14="http://schemas.microsoft.com/office/powerpoint/2010/main" val="2337089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C961BA-CE60-E340-EFC7-AE321457D661}"/>
              </a:ext>
            </a:extLst>
          </p:cNvPr>
          <p:cNvSpPr txBox="1"/>
          <p:nvPr/>
        </p:nvSpPr>
        <p:spPr>
          <a:xfrm>
            <a:off x="1089349" y="2277758"/>
            <a:ext cx="6097554" cy="2862322"/>
          </a:xfrm>
          <a:prstGeom prst="rect">
            <a:avLst/>
          </a:prstGeom>
          <a:noFill/>
        </p:spPr>
        <p:txBody>
          <a:bodyPr wrap="square">
            <a:spAutoFit/>
          </a:bodyPr>
          <a:lstStyle/>
          <a:p>
            <a:r>
              <a:rPr lang="en-US" dirty="0">
                <a:solidFill>
                  <a:srgbClr val="3333FF"/>
                </a:solidFill>
              </a:rPr>
              <a:t>x = 0</a:t>
            </a:r>
          </a:p>
          <a:p>
            <a:endParaRPr lang="en-US" dirty="0">
              <a:solidFill>
                <a:srgbClr val="3333FF"/>
              </a:solidFill>
            </a:endParaRPr>
          </a:p>
          <a:p>
            <a:r>
              <a:rPr lang="en-US" dirty="0">
                <a:solidFill>
                  <a:srgbClr val="3333FF"/>
                </a:solidFill>
              </a:rPr>
              <a:t>while x &lt; 10:</a:t>
            </a:r>
          </a:p>
          <a:p>
            <a:r>
              <a:rPr lang="en-US" dirty="0">
                <a:solidFill>
                  <a:srgbClr val="3333FF"/>
                </a:solidFill>
              </a:rPr>
              <a:t>    print("x:", x)</a:t>
            </a:r>
          </a:p>
          <a:p>
            <a:r>
              <a:rPr lang="en-US" dirty="0">
                <a:solidFill>
                  <a:srgbClr val="3333FF"/>
                </a:solidFill>
              </a:rPr>
              <a:t>    if x == 5:</a:t>
            </a:r>
          </a:p>
          <a:p>
            <a:r>
              <a:rPr lang="en-US" dirty="0">
                <a:solidFill>
                  <a:srgbClr val="3333FF"/>
                </a:solidFill>
              </a:rPr>
              <a:t>        print("Breaking...")</a:t>
            </a:r>
          </a:p>
          <a:p>
            <a:r>
              <a:rPr lang="en-US" dirty="0">
                <a:solidFill>
                  <a:srgbClr val="3333FF"/>
                </a:solidFill>
              </a:rPr>
              <a:t>        break</a:t>
            </a:r>
          </a:p>
          <a:p>
            <a:r>
              <a:rPr lang="en-US" dirty="0">
                <a:solidFill>
                  <a:srgbClr val="3333FF"/>
                </a:solidFill>
              </a:rPr>
              <a:t>    x += 1</a:t>
            </a:r>
          </a:p>
          <a:p>
            <a:endParaRPr lang="en-US" dirty="0">
              <a:solidFill>
                <a:srgbClr val="3333FF"/>
              </a:solidFill>
            </a:endParaRPr>
          </a:p>
          <a:p>
            <a:r>
              <a:rPr lang="en-US" dirty="0">
                <a:solidFill>
                  <a:srgbClr val="3333FF"/>
                </a:solidFill>
              </a:rPr>
              <a:t>print("End")</a:t>
            </a:r>
          </a:p>
        </p:txBody>
      </p:sp>
      <p:sp>
        <p:nvSpPr>
          <p:cNvPr id="5" name="TextBox 4">
            <a:extLst>
              <a:ext uri="{FF2B5EF4-FFF2-40B4-BE49-F238E27FC236}">
                <a16:creationId xmlns:a16="http://schemas.microsoft.com/office/drawing/2014/main" id="{169DB2DC-28F6-FDEC-8087-B96D32A3699B}"/>
              </a:ext>
            </a:extLst>
          </p:cNvPr>
          <p:cNvSpPr txBox="1"/>
          <p:nvPr/>
        </p:nvSpPr>
        <p:spPr>
          <a:xfrm>
            <a:off x="865415" y="201983"/>
            <a:ext cx="10975132" cy="1754326"/>
          </a:xfrm>
          <a:prstGeom prst="rect">
            <a:avLst/>
          </a:prstGeom>
          <a:noFill/>
        </p:spPr>
        <p:txBody>
          <a:bodyPr wrap="square">
            <a:spAutoFit/>
          </a:bodyPr>
          <a:lstStyle/>
          <a:p>
            <a:r>
              <a:rPr lang="en-US" b="1" dirty="0"/>
              <a:t>Jump Statements</a:t>
            </a:r>
          </a:p>
          <a:p>
            <a:r>
              <a:rPr lang="en-US" dirty="0"/>
              <a:t>The jump statements are used to jump on a specific statement by breaking the current flow of the program. In Python, there are two jump statements break and continue.</a:t>
            </a:r>
          </a:p>
          <a:p>
            <a:endParaRPr lang="en-US" dirty="0"/>
          </a:p>
          <a:p>
            <a:r>
              <a:rPr lang="en-US" b="1" dirty="0"/>
              <a:t>The break Statement</a:t>
            </a:r>
          </a:p>
          <a:p>
            <a:r>
              <a:rPr lang="en-US" dirty="0"/>
              <a:t>It terminates the current loop and resumes execution at the next statement.</a:t>
            </a:r>
          </a:p>
        </p:txBody>
      </p:sp>
    </p:spTree>
    <p:extLst>
      <p:ext uri="{BB962C8B-B14F-4D97-AF65-F5344CB8AC3E}">
        <p14:creationId xmlns:p14="http://schemas.microsoft.com/office/powerpoint/2010/main" val="2028366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59EEC4-761E-6A16-53BF-D18E97B35CDA}"/>
              </a:ext>
            </a:extLst>
          </p:cNvPr>
          <p:cNvSpPr txBox="1"/>
          <p:nvPr/>
        </p:nvSpPr>
        <p:spPr>
          <a:xfrm>
            <a:off x="1807807" y="1951672"/>
            <a:ext cx="6097554" cy="1477328"/>
          </a:xfrm>
          <a:prstGeom prst="rect">
            <a:avLst/>
          </a:prstGeom>
          <a:noFill/>
        </p:spPr>
        <p:txBody>
          <a:bodyPr wrap="square">
            <a:spAutoFit/>
          </a:bodyPr>
          <a:lstStyle/>
          <a:p>
            <a:r>
              <a:rPr lang="en-US" dirty="0">
                <a:solidFill>
                  <a:srgbClr val="3333FF"/>
                </a:solidFill>
              </a:rPr>
              <a:t>for letter in "Python":</a:t>
            </a:r>
          </a:p>
          <a:p>
            <a:r>
              <a:rPr lang="en-US" dirty="0">
                <a:solidFill>
                  <a:srgbClr val="3333FF"/>
                </a:solidFill>
              </a:rPr>
              <a:t>    # continue when letter is 'h'</a:t>
            </a:r>
          </a:p>
          <a:p>
            <a:r>
              <a:rPr lang="en-US" dirty="0">
                <a:solidFill>
                  <a:srgbClr val="3333FF"/>
                </a:solidFill>
              </a:rPr>
              <a:t>    if letter == "h":</a:t>
            </a:r>
          </a:p>
          <a:p>
            <a:r>
              <a:rPr lang="en-US" dirty="0">
                <a:solidFill>
                  <a:srgbClr val="3333FF"/>
                </a:solidFill>
              </a:rPr>
              <a:t>        continue</a:t>
            </a:r>
          </a:p>
          <a:p>
            <a:r>
              <a:rPr lang="en-US" dirty="0">
                <a:solidFill>
                  <a:srgbClr val="3333FF"/>
                </a:solidFill>
              </a:rPr>
              <a:t>    print("Current Letter :", letter)</a:t>
            </a:r>
          </a:p>
        </p:txBody>
      </p:sp>
      <p:sp>
        <p:nvSpPr>
          <p:cNvPr id="6" name="TextBox 5">
            <a:extLst>
              <a:ext uri="{FF2B5EF4-FFF2-40B4-BE49-F238E27FC236}">
                <a16:creationId xmlns:a16="http://schemas.microsoft.com/office/drawing/2014/main" id="{D159DB7C-D5D7-ABC1-0FC5-EE06CE66DADF}"/>
              </a:ext>
            </a:extLst>
          </p:cNvPr>
          <p:cNvSpPr txBox="1"/>
          <p:nvPr/>
        </p:nvSpPr>
        <p:spPr>
          <a:xfrm>
            <a:off x="669472" y="449530"/>
            <a:ext cx="10424626" cy="923330"/>
          </a:xfrm>
          <a:prstGeom prst="rect">
            <a:avLst/>
          </a:prstGeom>
          <a:noFill/>
        </p:spPr>
        <p:txBody>
          <a:bodyPr wrap="square">
            <a:spAutoFit/>
          </a:bodyPr>
          <a:lstStyle/>
          <a:p>
            <a:r>
              <a:rPr lang="en-US" b="1" dirty="0"/>
              <a:t>The continue Statement</a:t>
            </a:r>
          </a:p>
          <a:p>
            <a:r>
              <a:rPr lang="en-US" dirty="0"/>
              <a:t>It skips the execution of the program block and returns the control to the beginning of the current loop to start the next iteration.</a:t>
            </a:r>
          </a:p>
        </p:txBody>
      </p:sp>
    </p:spTree>
    <p:extLst>
      <p:ext uri="{BB962C8B-B14F-4D97-AF65-F5344CB8AC3E}">
        <p14:creationId xmlns:p14="http://schemas.microsoft.com/office/powerpoint/2010/main" val="1685208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C3FF9B-76AE-731E-8872-AB7F863586E0}"/>
              </a:ext>
            </a:extLst>
          </p:cNvPr>
          <p:cNvSpPr txBox="1"/>
          <p:nvPr/>
        </p:nvSpPr>
        <p:spPr>
          <a:xfrm>
            <a:off x="0" y="0"/>
            <a:ext cx="11511378" cy="369332"/>
          </a:xfrm>
          <a:prstGeom prst="rect">
            <a:avLst/>
          </a:prstGeom>
          <a:noFill/>
        </p:spPr>
        <p:txBody>
          <a:bodyPr wrap="square">
            <a:spAutoFit/>
          </a:bodyPr>
          <a:lstStyle/>
          <a:p>
            <a:r>
              <a:rPr lang="en-US" dirty="0">
                <a:solidFill>
                  <a:srgbClr val="C00000"/>
                </a:solidFill>
              </a:rPr>
              <a:t>Problem Statement : Define stock data as a tuple with stock symbol, price per share, and number of shares</a:t>
            </a:r>
          </a:p>
        </p:txBody>
      </p:sp>
      <p:sp>
        <p:nvSpPr>
          <p:cNvPr id="3" name="TextBox 2">
            <a:extLst>
              <a:ext uri="{FF2B5EF4-FFF2-40B4-BE49-F238E27FC236}">
                <a16:creationId xmlns:a16="http://schemas.microsoft.com/office/drawing/2014/main" id="{45F92AB2-0FF0-3B85-B2CF-680636353E88}"/>
              </a:ext>
            </a:extLst>
          </p:cNvPr>
          <p:cNvSpPr txBox="1"/>
          <p:nvPr/>
        </p:nvSpPr>
        <p:spPr>
          <a:xfrm>
            <a:off x="0" y="369332"/>
            <a:ext cx="7774620" cy="369332"/>
          </a:xfrm>
          <a:prstGeom prst="rect">
            <a:avLst/>
          </a:prstGeom>
          <a:noFill/>
        </p:spPr>
        <p:txBody>
          <a:bodyPr wrap="square">
            <a:spAutoFit/>
          </a:bodyPr>
          <a:lstStyle/>
          <a:p>
            <a:r>
              <a:rPr lang="en-US" dirty="0">
                <a:solidFill>
                  <a:srgbClr val="0000FF"/>
                </a:solidFill>
              </a:rPr>
              <a:t> Example : Create for  (Stock Symbol, Price per Share, Number of Shares)</a:t>
            </a:r>
          </a:p>
        </p:txBody>
      </p:sp>
      <p:sp>
        <p:nvSpPr>
          <p:cNvPr id="4" name="TextBox 3">
            <a:extLst>
              <a:ext uri="{FF2B5EF4-FFF2-40B4-BE49-F238E27FC236}">
                <a16:creationId xmlns:a16="http://schemas.microsoft.com/office/drawing/2014/main" id="{41DB1BF7-B12E-602C-1CA7-5DA8EAFB2634}"/>
              </a:ext>
            </a:extLst>
          </p:cNvPr>
          <p:cNvSpPr txBox="1"/>
          <p:nvPr/>
        </p:nvSpPr>
        <p:spPr>
          <a:xfrm>
            <a:off x="349655" y="671691"/>
            <a:ext cx="11274641" cy="6186309"/>
          </a:xfrm>
          <a:prstGeom prst="rect">
            <a:avLst/>
          </a:prstGeom>
          <a:noFill/>
        </p:spPr>
        <p:txBody>
          <a:bodyPr wrap="square">
            <a:spAutoFit/>
          </a:bodyPr>
          <a:lstStyle/>
          <a:p>
            <a:r>
              <a:rPr lang="en-US" dirty="0">
                <a:solidFill>
                  <a:srgbClr val="0000FF"/>
                </a:solidFill>
              </a:rPr>
              <a:t> # Format: (Stock Symbol, Price per Share, Number of Shares)</a:t>
            </a:r>
          </a:p>
          <a:p>
            <a:r>
              <a:rPr lang="en-US" dirty="0">
                <a:solidFill>
                  <a:srgbClr val="0000FF"/>
                </a:solidFill>
              </a:rPr>
              <a:t>portfolio = (</a:t>
            </a:r>
          </a:p>
          <a:p>
            <a:r>
              <a:rPr lang="en-US" dirty="0">
                <a:solidFill>
                  <a:srgbClr val="0000FF"/>
                </a:solidFill>
              </a:rPr>
              <a:t>    ('AAPL', 150.0, 10),  # Apple stock: $150 per share, 10 shares</a:t>
            </a:r>
          </a:p>
          <a:p>
            <a:r>
              <a:rPr lang="en-US" dirty="0">
                <a:solidFill>
                  <a:srgbClr val="0000FF"/>
                </a:solidFill>
              </a:rPr>
              <a:t>    ('GOOGL', 2800.0, 5), # Google stock: $2800 per share, 5 shares</a:t>
            </a:r>
          </a:p>
          <a:p>
            <a:r>
              <a:rPr lang="en-US" dirty="0">
                <a:solidFill>
                  <a:srgbClr val="0000FF"/>
                </a:solidFill>
              </a:rPr>
              <a:t>    ('AMZN', 3400.0, 2),   # Amazon stock: $3400 per share, 2 shares</a:t>
            </a:r>
          </a:p>
          <a:p>
            <a:r>
              <a:rPr lang="en-US" dirty="0">
                <a:solidFill>
                  <a:srgbClr val="0000FF"/>
                </a:solidFill>
              </a:rPr>
              <a:t>    ('TSLA', 650.0, 15)    # Tesla stock: $650 per share, 15 shares</a:t>
            </a:r>
          </a:p>
          <a:p>
            <a:r>
              <a:rPr lang="en-US" dirty="0">
                <a:solidFill>
                  <a:srgbClr val="0000FF"/>
                </a:solidFill>
              </a:rPr>
              <a:t>)</a:t>
            </a:r>
          </a:p>
          <a:p>
            <a:endParaRPr lang="en-US" dirty="0">
              <a:solidFill>
                <a:srgbClr val="0000FF"/>
              </a:solidFill>
            </a:endParaRPr>
          </a:p>
          <a:p>
            <a:r>
              <a:rPr lang="en-US" dirty="0">
                <a:solidFill>
                  <a:srgbClr val="0000FF"/>
                </a:solidFill>
              </a:rPr>
              <a:t># Function to calculate total value of the portfolio</a:t>
            </a:r>
          </a:p>
          <a:p>
            <a:r>
              <a:rPr lang="en-US" dirty="0">
                <a:solidFill>
                  <a:srgbClr val="0000FF"/>
                </a:solidFill>
              </a:rPr>
              <a:t>def </a:t>
            </a:r>
            <a:r>
              <a:rPr lang="en-US" dirty="0" err="1">
                <a:solidFill>
                  <a:srgbClr val="0000FF"/>
                </a:solidFill>
              </a:rPr>
              <a:t>calculate_portfolio_value</a:t>
            </a:r>
            <a:r>
              <a:rPr lang="en-US" dirty="0">
                <a:solidFill>
                  <a:srgbClr val="0000FF"/>
                </a:solidFill>
              </a:rPr>
              <a:t>(portfolio):</a:t>
            </a:r>
          </a:p>
          <a:p>
            <a:r>
              <a:rPr lang="en-US" dirty="0">
                <a:solidFill>
                  <a:srgbClr val="0000FF"/>
                </a:solidFill>
              </a:rPr>
              <a:t>    </a:t>
            </a:r>
            <a:r>
              <a:rPr lang="en-US" dirty="0" err="1">
                <a:solidFill>
                  <a:srgbClr val="0000FF"/>
                </a:solidFill>
              </a:rPr>
              <a:t>total_value</a:t>
            </a:r>
            <a:r>
              <a:rPr lang="en-US" dirty="0">
                <a:solidFill>
                  <a:srgbClr val="0000FF"/>
                </a:solidFill>
              </a:rPr>
              <a:t> = 0</a:t>
            </a:r>
          </a:p>
          <a:p>
            <a:r>
              <a:rPr lang="en-US" dirty="0">
                <a:solidFill>
                  <a:srgbClr val="0000FF"/>
                </a:solidFill>
              </a:rPr>
              <a:t>    for stock in portfolio:</a:t>
            </a:r>
          </a:p>
          <a:p>
            <a:r>
              <a:rPr lang="en-US" dirty="0">
                <a:solidFill>
                  <a:srgbClr val="0000FF"/>
                </a:solidFill>
              </a:rPr>
              <a:t>        symbol, </a:t>
            </a:r>
            <a:r>
              <a:rPr lang="en-US" dirty="0" err="1">
                <a:solidFill>
                  <a:srgbClr val="0000FF"/>
                </a:solidFill>
              </a:rPr>
              <a:t>price_per_share</a:t>
            </a:r>
            <a:r>
              <a:rPr lang="en-US" dirty="0">
                <a:solidFill>
                  <a:srgbClr val="0000FF"/>
                </a:solidFill>
              </a:rPr>
              <a:t>, </a:t>
            </a:r>
            <a:r>
              <a:rPr lang="en-US" dirty="0" err="1">
                <a:solidFill>
                  <a:srgbClr val="0000FF"/>
                </a:solidFill>
              </a:rPr>
              <a:t>num_shares</a:t>
            </a:r>
            <a:r>
              <a:rPr lang="en-US" dirty="0">
                <a:solidFill>
                  <a:srgbClr val="0000FF"/>
                </a:solidFill>
              </a:rPr>
              <a:t> = stock</a:t>
            </a:r>
          </a:p>
          <a:p>
            <a:r>
              <a:rPr lang="en-US" dirty="0">
                <a:solidFill>
                  <a:srgbClr val="0000FF"/>
                </a:solidFill>
              </a:rPr>
              <a:t>        </a:t>
            </a:r>
            <a:r>
              <a:rPr lang="en-US" dirty="0" err="1">
                <a:solidFill>
                  <a:srgbClr val="0000FF"/>
                </a:solidFill>
              </a:rPr>
              <a:t>stock_value</a:t>
            </a:r>
            <a:r>
              <a:rPr lang="en-US" dirty="0">
                <a:solidFill>
                  <a:srgbClr val="0000FF"/>
                </a:solidFill>
              </a:rPr>
              <a:t> = </a:t>
            </a:r>
            <a:r>
              <a:rPr lang="en-US" dirty="0" err="1">
                <a:solidFill>
                  <a:srgbClr val="0000FF"/>
                </a:solidFill>
              </a:rPr>
              <a:t>price_per_share</a:t>
            </a:r>
            <a:r>
              <a:rPr lang="en-US" dirty="0">
                <a:solidFill>
                  <a:srgbClr val="0000FF"/>
                </a:solidFill>
              </a:rPr>
              <a:t> * </a:t>
            </a:r>
            <a:r>
              <a:rPr lang="en-US" dirty="0" err="1">
                <a:solidFill>
                  <a:srgbClr val="0000FF"/>
                </a:solidFill>
              </a:rPr>
              <a:t>num_shares</a:t>
            </a:r>
            <a:endParaRPr lang="en-US" dirty="0">
              <a:solidFill>
                <a:srgbClr val="0000FF"/>
              </a:solidFill>
            </a:endParaRPr>
          </a:p>
          <a:p>
            <a:r>
              <a:rPr lang="en-US" dirty="0">
                <a:solidFill>
                  <a:srgbClr val="0000FF"/>
                </a:solidFill>
              </a:rPr>
              <a:t>        </a:t>
            </a:r>
            <a:r>
              <a:rPr lang="en-US" dirty="0" err="1">
                <a:solidFill>
                  <a:srgbClr val="0000FF"/>
                </a:solidFill>
              </a:rPr>
              <a:t>total_value</a:t>
            </a:r>
            <a:r>
              <a:rPr lang="en-US" dirty="0">
                <a:solidFill>
                  <a:srgbClr val="0000FF"/>
                </a:solidFill>
              </a:rPr>
              <a:t> += </a:t>
            </a:r>
            <a:r>
              <a:rPr lang="en-US" dirty="0" err="1">
                <a:solidFill>
                  <a:srgbClr val="0000FF"/>
                </a:solidFill>
              </a:rPr>
              <a:t>stock_value</a:t>
            </a:r>
            <a:endParaRPr lang="en-US" dirty="0">
              <a:solidFill>
                <a:srgbClr val="0000FF"/>
              </a:solidFill>
            </a:endParaRPr>
          </a:p>
          <a:p>
            <a:r>
              <a:rPr lang="en-US" dirty="0">
                <a:solidFill>
                  <a:srgbClr val="0000FF"/>
                </a:solidFill>
              </a:rPr>
              <a:t>        print(</a:t>
            </a:r>
            <a:r>
              <a:rPr lang="en-US" dirty="0" err="1">
                <a:solidFill>
                  <a:srgbClr val="0000FF"/>
                </a:solidFill>
              </a:rPr>
              <a:t>f"Stock</a:t>
            </a:r>
            <a:r>
              <a:rPr lang="en-US" dirty="0">
                <a:solidFill>
                  <a:srgbClr val="0000FF"/>
                </a:solidFill>
              </a:rPr>
              <a:t>: {symbol}, Value: ${stock_value:.2f}")</a:t>
            </a:r>
          </a:p>
          <a:p>
            <a:r>
              <a:rPr lang="en-US" dirty="0">
                <a:solidFill>
                  <a:srgbClr val="0000FF"/>
                </a:solidFill>
              </a:rPr>
              <a:t>    </a:t>
            </a:r>
          </a:p>
          <a:p>
            <a:r>
              <a:rPr lang="en-US" dirty="0">
                <a:solidFill>
                  <a:srgbClr val="0000FF"/>
                </a:solidFill>
              </a:rPr>
              <a:t>    return </a:t>
            </a:r>
            <a:r>
              <a:rPr lang="en-US" dirty="0" err="1">
                <a:solidFill>
                  <a:srgbClr val="0000FF"/>
                </a:solidFill>
              </a:rPr>
              <a:t>total_value</a:t>
            </a:r>
            <a:endParaRPr lang="en-US" dirty="0">
              <a:solidFill>
                <a:srgbClr val="0000FF"/>
              </a:solidFill>
            </a:endParaRPr>
          </a:p>
          <a:p>
            <a:endParaRPr lang="en-US" dirty="0">
              <a:solidFill>
                <a:srgbClr val="0000FF"/>
              </a:solidFill>
            </a:endParaRPr>
          </a:p>
          <a:p>
            <a:r>
              <a:rPr lang="en-US" dirty="0">
                <a:solidFill>
                  <a:srgbClr val="0000FF"/>
                </a:solidFill>
              </a:rPr>
              <a:t># Calculate and display the total portfolio value</a:t>
            </a:r>
          </a:p>
          <a:p>
            <a:r>
              <a:rPr lang="en-US" dirty="0" err="1">
                <a:solidFill>
                  <a:srgbClr val="0000FF"/>
                </a:solidFill>
              </a:rPr>
              <a:t>total_value</a:t>
            </a:r>
            <a:r>
              <a:rPr lang="en-US" dirty="0">
                <a:solidFill>
                  <a:srgbClr val="0000FF"/>
                </a:solidFill>
              </a:rPr>
              <a:t> = </a:t>
            </a:r>
            <a:r>
              <a:rPr lang="en-US" dirty="0" err="1">
                <a:solidFill>
                  <a:srgbClr val="0000FF"/>
                </a:solidFill>
              </a:rPr>
              <a:t>calculate_portfolio_value</a:t>
            </a:r>
            <a:r>
              <a:rPr lang="en-US" dirty="0">
                <a:solidFill>
                  <a:srgbClr val="0000FF"/>
                </a:solidFill>
              </a:rPr>
              <a:t>(portfolio)</a:t>
            </a:r>
          </a:p>
          <a:p>
            <a:r>
              <a:rPr lang="en-US" dirty="0">
                <a:solidFill>
                  <a:srgbClr val="0000FF"/>
                </a:solidFill>
              </a:rPr>
              <a:t>print(f"\</a:t>
            </a:r>
            <a:r>
              <a:rPr lang="en-US" dirty="0" err="1">
                <a:solidFill>
                  <a:srgbClr val="0000FF"/>
                </a:solidFill>
              </a:rPr>
              <a:t>nTotal</a:t>
            </a:r>
            <a:r>
              <a:rPr lang="en-US" dirty="0">
                <a:solidFill>
                  <a:srgbClr val="0000FF"/>
                </a:solidFill>
              </a:rPr>
              <a:t> Portfolio Value: ${total_value:.2f}")</a:t>
            </a:r>
          </a:p>
        </p:txBody>
      </p:sp>
    </p:spTree>
    <p:extLst>
      <p:ext uri="{BB962C8B-B14F-4D97-AF65-F5344CB8AC3E}">
        <p14:creationId xmlns:p14="http://schemas.microsoft.com/office/powerpoint/2010/main" val="2316721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54659-D077-1567-943A-75181C1F9FBE}"/>
              </a:ext>
            </a:extLst>
          </p:cNvPr>
          <p:cNvSpPr txBox="1"/>
          <p:nvPr/>
        </p:nvSpPr>
        <p:spPr>
          <a:xfrm>
            <a:off x="408214" y="662671"/>
            <a:ext cx="6097554" cy="646331"/>
          </a:xfrm>
          <a:prstGeom prst="rect">
            <a:avLst/>
          </a:prstGeom>
          <a:noFill/>
        </p:spPr>
        <p:txBody>
          <a:bodyPr wrap="square">
            <a:spAutoFit/>
          </a:bodyPr>
          <a:lstStyle/>
          <a:p>
            <a:r>
              <a:rPr lang="en-US" b="1" dirty="0"/>
              <a:t>Python Built-in Modules</a:t>
            </a:r>
          </a:p>
          <a:p>
            <a:r>
              <a:rPr lang="en-US" dirty="0"/>
              <a:t>Below are few listed</a:t>
            </a:r>
          </a:p>
        </p:txBody>
      </p:sp>
      <p:pic>
        <p:nvPicPr>
          <p:cNvPr id="8" name="Picture 7">
            <a:extLst>
              <a:ext uri="{FF2B5EF4-FFF2-40B4-BE49-F238E27FC236}">
                <a16:creationId xmlns:a16="http://schemas.microsoft.com/office/drawing/2014/main" id="{3F2C806D-2B78-AFA3-C198-3CA72C956091}"/>
              </a:ext>
            </a:extLst>
          </p:cNvPr>
          <p:cNvPicPr>
            <a:picLocks noChangeAspect="1"/>
          </p:cNvPicPr>
          <p:nvPr/>
        </p:nvPicPr>
        <p:blipFill>
          <a:blip r:embed="rId2"/>
          <a:stretch>
            <a:fillRect/>
          </a:stretch>
        </p:blipFill>
        <p:spPr>
          <a:xfrm>
            <a:off x="503853" y="1446245"/>
            <a:ext cx="10356980" cy="4425917"/>
          </a:xfrm>
          <a:prstGeom prst="rect">
            <a:avLst/>
          </a:prstGeom>
        </p:spPr>
      </p:pic>
    </p:spTree>
    <p:extLst>
      <p:ext uri="{BB962C8B-B14F-4D97-AF65-F5344CB8AC3E}">
        <p14:creationId xmlns:p14="http://schemas.microsoft.com/office/powerpoint/2010/main" val="156823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AAB643-870E-2176-50AD-2405C24E4991}"/>
              </a:ext>
            </a:extLst>
          </p:cNvPr>
          <p:cNvPicPr>
            <a:picLocks noChangeAspect="1"/>
          </p:cNvPicPr>
          <p:nvPr/>
        </p:nvPicPr>
        <p:blipFill>
          <a:blip r:embed="rId2"/>
          <a:stretch>
            <a:fillRect/>
          </a:stretch>
        </p:blipFill>
        <p:spPr>
          <a:xfrm>
            <a:off x="1069397" y="917864"/>
            <a:ext cx="10053205" cy="5022273"/>
          </a:xfrm>
          <a:prstGeom prst="rect">
            <a:avLst/>
          </a:prstGeom>
        </p:spPr>
      </p:pic>
    </p:spTree>
    <p:extLst>
      <p:ext uri="{BB962C8B-B14F-4D97-AF65-F5344CB8AC3E}">
        <p14:creationId xmlns:p14="http://schemas.microsoft.com/office/powerpoint/2010/main" val="977039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660FD-0778-192C-9218-598C399BABB3}"/>
              </a:ext>
            </a:extLst>
          </p:cNvPr>
          <p:cNvSpPr txBox="1"/>
          <p:nvPr/>
        </p:nvSpPr>
        <p:spPr>
          <a:xfrm>
            <a:off x="650810" y="341942"/>
            <a:ext cx="11301703" cy="1200329"/>
          </a:xfrm>
          <a:prstGeom prst="rect">
            <a:avLst/>
          </a:prstGeom>
          <a:noFill/>
        </p:spPr>
        <p:txBody>
          <a:bodyPr wrap="square">
            <a:spAutoFit/>
          </a:bodyPr>
          <a:lstStyle/>
          <a:p>
            <a:r>
              <a:rPr lang="en-US" b="1" dirty="0"/>
              <a:t>Python User-defined Modules</a:t>
            </a:r>
          </a:p>
          <a:p>
            <a:r>
              <a:rPr lang="en-US" dirty="0"/>
              <a:t>Any text file with </a:t>
            </a:r>
            <a:r>
              <a:rPr lang="en-US" b="1" dirty="0"/>
              <a:t>.</a:t>
            </a:r>
            <a:r>
              <a:rPr lang="en-US" b="1" dirty="0" err="1"/>
              <a:t>py</a:t>
            </a:r>
            <a:r>
              <a:rPr lang="en-US" dirty="0"/>
              <a:t> extension and containing Python code is basically a module. It can contain definitions of one or more functions, variables, constants as well as classes. Any Python object from a module can be made available to interpreter session or another Python script by import statement. A module can also include runnable code.</a:t>
            </a:r>
          </a:p>
        </p:txBody>
      </p:sp>
      <p:sp>
        <p:nvSpPr>
          <p:cNvPr id="6" name="TextBox 5">
            <a:extLst>
              <a:ext uri="{FF2B5EF4-FFF2-40B4-BE49-F238E27FC236}">
                <a16:creationId xmlns:a16="http://schemas.microsoft.com/office/drawing/2014/main" id="{EA5397CC-46E9-E1CC-682E-71208281E1E6}"/>
              </a:ext>
            </a:extLst>
          </p:cNvPr>
          <p:cNvSpPr txBox="1"/>
          <p:nvPr/>
        </p:nvSpPr>
        <p:spPr>
          <a:xfrm>
            <a:off x="538845" y="2113041"/>
            <a:ext cx="11301702" cy="3970318"/>
          </a:xfrm>
          <a:prstGeom prst="rect">
            <a:avLst/>
          </a:prstGeom>
          <a:noFill/>
        </p:spPr>
        <p:txBody>
          <a:bodyPr wrap="square">
            <a:spAutoFit/>
          </a:bodyPr>
          <a:lstStyle/>
          <a:p>
            <a:r>
              <a:rPr lang="en-US" b="1" dirty="0"/>
              <a:t>Creating a Python Module</a:t>
            </a:r>
          </a:p>
          <a:p>
            <a:endParaRPr lang="en-US" dirty="0"/>
          </a:p>
          <a:p>
            <a:r>
              <a:rPr lang="en-US" dirty="0"/>
              <a:t>Creating a module is nothing but saving a Python code with the help of any editor. Let us save the following code as mymodule.py</a:t>
            </a:r>
          </a:p>
          <a:p>
            <a:endParaRPr lang="en-US" dirty="0"/>
          </a:p>
          <a:p>
            <a:r>
              <a:rPr lang="en-US" dirty="0">
                <a:solidFill>
                  <a:srgbClr val="3333FF"/>
                </a:solidFill>
              </a:rPr>
              <a:t>def </a:t>
            </a:r>
            <a:r>
              <a:rPr lang="en-US" dirty="0" err="1">
                <a:solidFill>
                  <a:srgbClr val="3333FF"/>
                </a:solidFill>
              </a:rPr>
              <a:t>SayHello</a:t>
            </a:r>
            <a:r>
              <a:rPr lang="en-US" dirty="0">
                <a:solidFill>
                  <a:srgbClr val="3333FF"/>
                </a:solidFill>
              </a:rPr>
              <a:t>(name):</a:t>
            </a:r>
          </a:p>
          <a:p>
            <a:r>
              <a:rPr lang="en-US" dirty="0">
                <a:solidFill>
                  <a:srgbClr val="3333FF"/>
                </a:solidFill>
              </a:rPr>
              <a:t>   print ("Hi {}! How are </a:t>
            </a:r>
            <a:r>
              <a:rPr lang="en-US" dirty="0" err="1">
                <a:solidFill>
                  <a:srgbClr val="3333FF"/>
                </a:solidFill>
              </a:rPr>
              <a:t>you?".format</a:t>
            </a:r>
            <a:r>
              <a:rPr lang="en-US" dirty="0">
                <a:solidFill>
                  <a:srgbClr val="3333FF"/>
                </a:solidFill>
              </a:rPr>
              <a:t>(name))</a:t>
            </a:r>
          </a:p>
          <a:p>
            <a:r>
              <a:rPr lang="en-US" dirty="0">
                <a:solidFill>
                  <a:srgbClr val="3333FF"/>
                </a:solidFill>
              </a:rPr>
              <a:t>   return</a:t>
            </a:r>
          </a:p>
          <a:p>
            <a:endParaRPr lang="en-US" dirty="0"/>
          </a:p>
          <a:p>
            <a:r>
              <a:rPr lang="en-US" dirty="0"/>
              <a:t>You can now import </a:t>
            </a:r>
            <a:r>
              <a:rPr lang="en-US" dirty="0" err="1"/>
              <a:t>mymodule</a:t>
            </a:r>
            <a:r>
              <a:rPr lang="en-US" dirty="0"/>
              <a:t> in the current Python terminal.</a:t>
            </a:r>
          </a:p>
          <a:p>
            <a:endParaRPr lang="en-US" dirty="0"/>
          </a:p>
          <a:p>
            <a:r>
              <a:rPr lang="en-US" dirty="0">
                <a:solidFill>
                  <a:srgbClr val="3333FF"/>
                </a:solidFill>
              </a:rPr>
              <a:t>&gt;&gt;&gt; import </a:t>
            </a:r>
            <a:r>
              <a:rPr lang="en-US" dirty="0" err="1">
                <a:solidFill>
                  <a:srgbClr val="3333FF"/>
                </a:solidFill>
              </a:rPr>
              <a:t>mymodule</a:t>
            </a:r>
            <a:endParaRPr lang="en-US" dirty="0">
              <a:solidFill>
                <a:srgbClr val="3333FF"/>
              </a:solidFill>
            </a:endParaRPr>
          </a:p>
          <a:p>
            <a:r>
              <a:rPr lang="en-US" dirty="0">
                <a:solidFill>
                  <a:srgbClr val="3333FF"/>
                </a:solidFill>
              </a:rPr>
              <a:t>&gt;&gt;&gt; </a:t>
            </a:r>
            <a:r>
              <a:rPr lang="en-US" dirty="0" err="1">
                <a:solidFill>
                  <a:srgbClr val="3333FF"/>
                </a:solidFill>
              </a:rPr>
              <a:t>mymodule.SayHello</a:t>
            </a:r>
            <a:r>
              <a:rPr lang="en-US" dirty="0">
                <a:solidFill>
                  <a:srgbClr val="3333FF"/>
                </a:solidFill>
              </a:rPr>
              <a:t>(“Welcome to Python World")</a:t>
            </a:r>
          </a:p>
          <a:p>
            <a:endParaRPr lang="en-US" dirty="0"/>
          </a:p>
        </p:txBody>
      </p:sp>
    </p:spTree>
    <p:extLst>
      <p:ext uri="{BB962C8B-B14F-4D97-AF65-F5344CB8AC3E}">
        <p14:creationId xmlns:p14="http://schemas.microsoft.com/office/powerpoint/2010/main" val="3173503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F9B76-4D37-7676-5FE5-7BE6ABDDC458}"/>
              </a:ext>
            </a:extLst>
          </p:cNvPr>
          <p:cNvSpPr txBox="1"/>
          <p:nvPr/>
        </p:nvSpPr>
        <p:spPr>
          <a:xfrm>
            <a:off x="622819" y="435820"/>
            <a:ext cx="6097554" cy="369332"/>
          </a:xfrm>
          <a:prstGeom prst="rect">
            <a:avLst/>
          </a:prstGeom>
          <a:noFill/>
        </p:spPr>
        <p:txBody>
          <a:bodyPr wrap="square">
            <a:spAutoFit/>
          </a:bodyPr>
          <a:lstStyle/>
          <a:p>
            <a:r>
              <a:rPr lang="en-US" b="1" dirty="0"/>
              <a:t>Python - Application Areas</a:t>
            </a:r>
          </a:p>
        </p:txBody>
      </p:sp>
      <p:sp>
        <p:nvSpPr>
          <p:cNvPr id="5" name="TextBox 4">
            <a:extLst>
              <a:ext uri="{FF2B5EF4-FFF2-40B4-BE49-F238E27FC236}">
                <a16:creationId xmlns:a16="http://schemas.microsoft.com/office/drawing/2014/main" id="{9348572E-D93F-64A6-D9E3-64A968E44A94}"/>
              </a:ext>
            </a:extLst>
          </p:cNvPr>
          <p:cNvSpPr txBox="1"/>
          <p:nvPr/>
        </p:nvSpPr>
        <p:spPr>
          <a:xfrm>
            <a:off x="1397260" y="1372688"/>
            <a:ext cx="8297246" cy="2862322"/>
          </a:xfrm>
          <a:prstGeom prst="rect">
            <a:avLst/>
          </a:prstGeom>
          <a:noFill/>
        </p:spPr>
        <p:txBody>
          <a:bodyPr wrap="square">
            <a:spAutoFit/>
          </a:bodyPr>
          <a:lstStyle/>
          <a:p>
            <a:pPr>
              <a:buFont typeface="Arial" panose="020B0604020202020204" pitchFamily="34" charset="0"/>
              <a:buChar char="•"/>
            </a:pPr>
            <a:r>
              <a:rPr lang="en-US" dirty="0"/>
              <a:t> Data Science</a:t>
            </a:r>
          </a:p>
          <a:p>
            <a:pPr>
              <a:buFont typeface="Arial" panose="020B0604020202020204" pitchFamily="34" charset="0"/>
              <a:buChar char="•"/>
            </a:pPr>
            <a:r>
              <a:rPr lang="en-US" dirty="0"/>
              <a:t> Machine Learning</a:t>
            </a:r>
          </a:p>
          <a:p>
            <a:pPr>
              <a:buFont typeface="Arial" panose="020B0604020202020204" pitchFamily="34" charset="0"/>
              <a:buChar char="•"/>
            </a:pPr>
            <a:r>
              <a:rPr lang="en-US" dirty="0"/>
              <a:t> Web Development</a:t>
            </a:r>
          </a:p>
          <a:p>
            <a:pPr>
              <a:buFont typeface="Arial" panose="020B0604020202020204" pitchFamily="34" charset="0"/>
              <a:buChar char="•"/>
            </a:pPr>
            <a:r>
              <a:rPr lang="en-US" dirty="0"/>
              <a:t> Computer Vision and Image processing</a:t>
            </a:r>
          </a:p>
          <a:p>
            <a:pPr>
              <a:buFont typeface="Arial" panose="020B0604020202020204" pitchFamily="34" charset="0"/>
              <a:buChar char="•"/>
            </a:pPr>
            <a:r>
              <a:rPr lang="en-US" dirty="0"/>
              <a:t> Embedded Systems and IoT</a:t>
            </a:r>
          </a:p>
          <a:p>
            <a:pPr>
              <a:buFont typeface="Arial" panose="020B0604020202020204" pitchFamily="34" charset="0"/>
              <a:buChar char="•"/>
            </a:pPr>
            <a:r>
              <a:rPr lang="en-US" dirty="0"/>
              <a:t> Job Scheduling and Automation</a:t>
            </a:r>
          </a:p>
          <a:p>
            <a:pPr>
              <a:buFont typeface="Arial" panose="020B0604020202020204" pitchFamily="34" charset="0"/>
              <a:buChar char="•"/>
            </a:pPr>
            <a:r>
              <a:rPr lang="en-US" dirty="0"/>
              <a:t> Desktop GUI Applications</a:t>
            </a:r>
          </a:p>
          <a:p>
            <a:pPr>
              <a:buFont typeface="Arial" panose="020B0604020202020204" pitchFamily="34" charset="0"/>
              <a:buChar char="•"/>
            </a:pPr>
            <a:r>
              <a:rPr lang="en-US" dirty="0"/>
              <a:t> Console-based Applications</a:t>
            </a:r>
          </a:p>
          <a:p>
            <a:pPr>
              <a:buFont typeface="Arial" panose="020B0604020202020204" pitchFamily="34" charset="0"/>
              <a:buChar char="•"/>
            </a:pPr>
            <a:r>
              <a:rPr lang="en-US" dirty="0"/>
              <a:t> CAD Applications</a:t>
            </a:r>
          </a:p>
          <a:p>
            <a:pPr>
              <a:buFont typeface="Arial" panose="020B0604020202020204" pitchFamily="34" charset="0"/>
              <a:buChar char="•"/>
            </a:pPr>
            <a:r>
              <a:rPr lang="en-US" dirty="0"/>
              <a:t> Game Development</a:t>
            </a:r>
          </a:p>
        </p:txBody>
      </p:sp>
    </p:spTree>
    <p:extLst>
      <p:ext uri="{BB962C8B-B14F-4D97-AF65-F5344CB8AC3E}">
        <p14:creationId xmlns:p14="http://schemas.microsoft.com/office/powerpoint/2010/main" val="219208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4655DC-E383-E703-D815-DA4B837879B2}"/>
              </a:ext>
            </a:extLst>
          </p:cNvPr>
          <p:cNvPicPr>
            <a:picLocks noChangeAspect="1"/>
          </p:cNvPicPr>
          <p:nvPr/>
        </p:nvPicPr>
        <p:blipFill>
          <a:blip r:embed="rId2"/>
          <a:stretch>
            <a:fillRect/>
          </a:stretch>
        </p:blipFill>
        <p:spPr>
          <a:xfrm>
            <a:off x="471487" y="528637"/>
            <a:ext cx="11249025" cy="5800725"/>
          </a:xfrm>
          <a:prstGeom prst="rect">
            <a:avLst/>
          </a:prstGeom>
        </p:spPr>
      </p:pic>
    </p:spTree>
    <p:extLst>
      <p:ext uri="{BB962C8B-B14F-4D97-AF65-F5344CB8AC3E}">
        <p14:creationId xmlns:p14="http://schemas.microsoft.com/office/powerpoint/2010/main" val="3197231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D5B9CC-D102-3E62-2263-EEFF41C777A7}"/>
              </a:ext>
            </a:extLst>
          </p:cNvPr>
          <p:cNvPicPr>
            <a:picLocks noChangeAspect="1"/>
          </p:cNvPicPr>
          <p:nvPr/>
        </p:nvPicPr>
        <p:blipFill>
          <a:blip r:embed="rId2"/>
          <a:stretch>
            <a:fillRect/>
          </a:stretch>
        </p:blipFill>
        <p:spPr>
          <a:xfrm>
            <a:off x="373224" y="477252"/>
            <a:ext cx="11523307" cy="5903495"/>
          </a:xfrm>
          <a:prstGeom prst="rect">
            <a:avLst/>
          </a:prstGeom>
        </p:spPr>
      </p:pic>
    </p:spTree>
    <p:extLst>
      <p:ext uri="{BB962C8B-B14F-4D97-AF65-F5344CB8AC3E}">
        <p14:creationId xmlns:p14="http://schemas.microsoft.com/office/powerpoint/2010/main" val="581311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CB57F-D7F8-EFFA-28A9-85B014214D82}"/>
              </a:ext>
            </a:extLst>
          </p:cNvPr>
          <p:cNvPicPr>
            <a:picLocks noChangeAspect="1"/>
          </p:cNvPicPr>
          <p:nvPr/>
        </p:nvPicPr>
        <p:blipFill>
          <a:blip r:embed="rId2"/>
          <a:stretch>
            <a:fillRect/>
          </a:stretch>
        </p:blipFill>
        <p:spPr>
          <a:xfrm>
            <a:off x="552450" y="438150"/>
            <a:ext cx="11087100" cy="5981700"/>
          </a:xfrm>
          <a:prstGeom prst="rect">
            <a:avLst/>
          </a:prstGeom>
        </p:spPr>
      </p:pic>
    </p:spTree>
    <p:extLst>
      <p:ext uri="{BB962C8B-B14F-4D97-AF65-F5344CB8AC3E}">
        <p14:creationId xmlns:p14="http://schemas.microsoft.com/office/powerpoint/2010/main" val="123304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Python data structures | A Brief Guide">
            <a:extLst>
              <a:ext uri="{FF2B5EF4-FFF2-40B4-BE49-F238E27FC236}">
                <a16:creationId xmlns:a16="http://schemas.microsoft.com/office/drawing/2014/main" id="{633AAE27-A730-91B3-E673-952BBDE692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0A1022F-5D7F-130A-1ABF-5FFA06D49FC3}"/>
              </a:ext>
            </a:extLst>
          </p:cNvPr>
          <p:cNvPicPr>
            <a:picLocks noChangeAspect="1"/>
          </p:cNvPicPr>
          <p:nvPr/>
        </p:nvPicPr>
        <p:blipFill>
          <a:blip r:embed="rId2"/>
          <a:stretch>
            <a:fillRect/>
          </a:stretch>
        </p:blipFill>
        <p:spPr>
          <a:xfrm>
            <a:off x="108108" y="751998"/>
            <a:ext cx="11975783" cy="5354003"/>
          </a:xfrm>
          <a:prstGeom prst="rect">
            <a:avLst/>
          </a:prstGeom>
        </p:spPr>
      </p:pic>
    </p:spTree>
    <p:extLst>
      <p:ext uri="{BB962C8B-B14F-4D97-AF65-F5344CB8AC3E}">
        <p14:creationId xmlns:p14="http://schemas.microsoft.com/office/powerpoint/2010/main" val="710946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0B2F3A-4274-A6C3-8DBF-CE8FDE565933}"/>
              </a:ext>
            </a:extLst>
          </p:cNvPr>
          <p:cNvSpPr txBox="1"/>
          <p:nvPr/>
        </p:nvSpPr>
        <p:spPr>
          <a:xfrm>
            <a:off x="520182" y="250095"/>
            <a:ext cx="11423002" cy="1415772"/>
          </a:xfrm>
          <a:prstGeom prst="rect">
            <a:avLst/>
          </a:prstGeom>
          <a:noFill/>
        </p:spPr>
        <p:txBody>
          <a:bodyPr wrap="square">
            <a:spAutoFit/>
          </a:bodyPr>
          <a:lstStyle/>
          <a:p>
            <a:pPr>
              <a:buNone/>
            </a:pPr>
            <a:r>
              <a:rPr lang="en-US" dirty="0">
                <a:effectLst/>
              </a:rPr>
              <a:t>In Python, a </a:t>
            </a:r>
            <a:r>
              <a:rPr lang="en-US" sz="3200" b="1" dirty="0">
                <a:effectLst/>
              </a:rPr>
              <a:t>tuple</a:t>
            </a:r>
            <a:r>
              <a:rPr lang="en-US" dirty="0">
                <a:effectLst/>
              </a:rPr>
              <a:t> is an ordered, immutable collection of items that can store elements of different data types (e.g., integers, strings, floats, or even other tuples). Tuples are defined using parentheses () or sometimes without any delimiters, and items are separated by commas. They are similar to lists but differ in that they cannot be modified after creation, making them useful for protecting data integrity or when immutability is desired.</a:t>
            </a:r>
          </a:p>
        </p:txBody>
      </p:sp>
      <p:sp>
        <p:nvSpPr>
          <p:cNvPr id="5" name="TextBox 4">
            <a:extLst>
              <a:ext uri="{FF2B5EF4-FFF2-40B4-BE49-F238E27FC236}">
                <a16:creationId xmlns:a16="http://schemas.microsoft.com/office/drawing/2014/main" id="{E943CFFA-6EFD-906E-A606-2119C50FAFD9}"/>
              </a:ext>
            </a:extLst>
          </p:cNvPr>
          <p:cNvSpPr txBox="1"/>
          <p:nvPr/>
        </p:nvSpPr>
        <p:spPr>
          <a:xfrm>
            <a:off x="520182" y="2005710"/>
            <a:ext cx="11488316" cy="1754326"/>
          </a:xfrm>
          <a:prstGeom prst="rect">
            <a:avLst/>
          </a:prstGeom>
          <a:noFill/>
        </p:spPr>
        <p:txBody>
          <a:bodyPr wrap="square">
            <a:spAutoFit/>
          </a:bodyPr>
          <a:lstStyle/>
          <a:p>
            <a:pPr>
              <a:buNone/>
            </a:pPr>
            <a:r>
              <a:rPr lang="en-US" b="1" dirty="0"/>
              <a:t>Key Characteristics of Tuples</a:t>
            </a:r>
          </a:p>
          <a:p>
            <a:pPr lvl="1">
              <a:buFont typeface="Arial" panose="020B0604020202020204" pitchFamily="34" charset="0"/>
              <a:buChar char="•"/>
            </a:pPr>
            <a:r>
              <a:rPr lang="en-US" b="1" dirty="0"/>
              <a:t>Ordered</a:t>
            </a:r>
            <a:r>
              <a:rPr lang="en-US" dirty="0"/>
              <a:t>: Items maintain their order, accessible by index (0-based).</a:t>
            </a:r>
          </a:p>
          <a:p>
            <a:pPr lvl="1">
              <a:buFont typeface="Arial" panose="020B0604020202020204" pitchFamily="34" charset="0"/>
              <a:buChar char="•"/>
            </a:pPr>
            <a:r>
              <a:rPr lang="en-US" b="1" dirty="0"/>
              <a:t>Immutable</a:t>
            </a:r>
            <a:r>
              <a:rPr lang="en-US" dirty="0"/>
              <a:t>: Once created, elements cannot be changed, added, or removed.</a:t>
            </a:r>
          </a:p>
          <a:p>
            <a:pPr lvl="1">
              <a:buFont typeface="Arial" panose="020B0604020202020204" pitchFamily="34" charset="0"/>
              <a:buChar char="•"/>
            </a:pPr>
            <a:r>
              <a:rPr lang="en-US" b="1" dirty="0"/>
              <a:t>Allows Duplicates</a:t>
            </a:r>
            <a:r>
              <a:rPr lang="en-US" dirty="0"/>
              <a:t>: Tuples can contain identical elements.</a:t>
            </a:r>
          </a:p>
          <a:p>
            <a:pPr lvl="1">
              <a:buFont typeface="Arial" panose="020B0604020202020204" pitchFamily="34" charset="0"/>
              <a:buChar char="•"/>
            </a:pPr>
            <a:r>
              <a:rPr lang="en-US" b="1" dirty="0"/>
              <a:t>Heterogeneous</a:t>
            </a:r>
            <a:r>
              <a:rPr lang="en-US" dirty="0"/>
              <a:t>: Can store mixed data types.</a:t>
            </a:r>
          </a:p>
          <a:p>
            <a:pPr lvl="1">
              <a:buFont typeface="Arial" panose="020B0604020202020204" pitchFamily="34" charset="0"/>
              <a:buChar char="•"/>
            </a:pPr>
            <a:r>
              <a:rPr lang="en-US" b="1" dirty="0"/>
              <a:t>Lightweight</a:t>
            </a:r>
            <a:r>
              <a:rPr lang="en-US" dirty="0"/>
              <a:t>: Tuples are more memory-efficient and faster than lists due to immutability.</a:t>
            </a:r>
          </a:p>
        </p:txBody>
      </p:sp>
      <p:sp>
        <p:nvSpPr>
          <p:cNvPr id="7" name="TextBox 6">
            <a:extLst>
              <a:ext uri="{FF2B5EF4-FFF2-40B4-BE49-F238E27FC236}">
                <a16:creationId xmlns:a16="http://schemas.microsoft.com/office/drawing/2014/main" id="{1C0B981E-D3FE-E159-F5A5-B39994FBC9A0}"/>
              </a:ext>
            </a:extLst>
          </p:cNvPr>
          <p:cNvSpPr txBox="1"/>
          <p:nvPr/>
        </p:nvSpPr>
        <p:spPr>
          <a:xfrm>
            <a:off x="370892" y="3995163"/>
            <a:ext cx="11423002" cy="923330"/>
          </a:xfrm>
          <a:prstGeom prst="rect">
            <a:avLst/>
          </a:prstGeom>
          <a:noFill/>
        </p:spPr>
        <p:txBody>
          <a:bodyPr wrap="square">
            <a:spAutoFit/>
          </a:bodyPr>
          <a:lstStyle/>
          <a:p>
            <a:pPr>
              <a:buNone/>
            </a:pPr>
            <a:r>
              <a:rPr lang="en-US" b="1" dirty="0"/>
              <a:t>1. Creating a Tuple</a:t>
            </a:r>
          </a:p>
          <a:p>
            <a:pPr>
              <a:buNone/>
            </a:pPr>
            <a:r>
              <a:rPr lang="en-US" dirty="0">
                <a:effectLst/>
              </a:rPr>
              <a:t>Tuples are created by enclosing items in parentheses () or by separating items with commas (parentheses are optional in some cases</a:t>
            </a:r>
          </a:p>
        </p:txBody>
      </p:sp>
      <p:sp>
        <p:nvSpPr>
          <p:cNvPr id="9" name="TextBox 8">
            <a:extLst>
              <a:ext uri="{FF2B5EF4-FFF2-40B4-BE49-F238E27FC236}">
                <a16:creationId xmlns:a16="http://schemas.microsoft.com/office/drawing/2014/main" id="{03742E2D-9D3B-EE5F-471F-B2FEB62BCDED}"/>
              </a:ext>
            </a:extLst>
          </p:cNvPr>
          <p:cNvSpPr txBox="1"/>
          <p:nvPr/>
        </p:nvSpPr>
        <p:spPr>
          <a:xfrm>
            <a:off x="2460949" y="4549676"/>
            <a:ext cx="6097554" cy="2308324"/>
          </a:xfrm>
          <a:prstGeom prst="rect">
            <a:avLst/>
          </a:prstGeom>
          <a:noFill/>
        </p:spPr>
        <p:txBody>
          <a:bodyPr wrap="square">
            <a:spAutoFit/>
          </a:bodyPr>
          <a:lstStyle/>
          <a:p>
            <a:r>
              <a:rPr lang="en-US" dirty="0"/>
              <a:t># Empty tuple</a:t>
            </a:r>
          </a:p>
          <a:p>
            <a:r>
              <a:rPr lang="en-US" dirty="0" err="1">
                <a:solidFill>
                  <a:srgbClr val="3333FF"/>
                </a:solidFill>
              </a:rPr>
              <a:t>empty_tuple</a:t>
            </a:r>
            <a:r>
              <a:rPr lang="en-US" dirty="0">
                <a:solidFill>
                  <a:srgbClr val="3333FF"/>
                </a:solidFill>
              </a:rPr>
              <a:t> = ()</a:t>
            </a:r>
          </a:p>
          <a:p>
            <a:endParaRPr lang="en-US" dirty="0"/>
          </a:p>
          <a:p>
            <a:r>
              <a:rPr lang="en-US" dirty="0"/>
              <a:t># Tuple with integers</a:t>
            </a:r>
          </a:p>
          <a:p>
            <a:r>
              <a:rPr lang="en-US" dirty="0">
                <a:solidFill>
                  <a:srgbClr val="3333FF"/>
                </a:solidFill>
              </a:rPr>
              <a:t>coordinates = (10, 20, 30)</a:t>
            </a:r>
          </a:p>
          <a:p>
            <a:endParaRPr lang="en-US" dirty="0">
              <a:solidFill>
                <a:srgbClr val="3333FF"/>
              </a:solidFill>
            </a:endParaRPr>
          </a:p>
          <a:p>
            <a:r>
              <a:rPr lang="en-US" dirty="0"/>
              <a:t># Tuple with mixed data types</a:t>
            </a:r>
          </a:p>
          <a:p>
            <a:r>
              <a:rPr lang="en-US" dirty="0">
                <a:solidFill>
                  <a:srgbClr val="3333FF"/>
                </a:solidFill>
              </a:rPr>
              <a:t>person = ("Alice", 25, 3.8, True)</a:t>
            </a:r>
          </a:p>
        </p:txBody>
      </p:sp>
    </p:spTree>
    <p:extLst>
      <p:ext uri="{BB962C8B-B14F-4D97-AF65-F5344CB8AC3E}">
        <p14:creationId xmlns:p14="http://schemas.microsoft.com/office/powerpoint/2010/main" val="3445162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BA0AB-D219-47BE-2280-C806237E5043}"/>
              </a:ext>
            </a:extLst>
          </p:cNvPr>
          <p:cNvSpPr txBox="1"/>
          <p:nvPr/>
        </p:nvSpPr>
        <p:spPr>
          <a:xfrm>
            <a:off x="1303954" y="0"/>
            <a:ext cx="6097554" cy="3970318"/>
          </a:xfrm>
          <a:prstGeom prst="rect">
            <a:avLst/>
          </a:prstGeom>
          <a:noFill/>
        </p:spPr>
        <p:txBody>
          <a:bodyPr wrap="square">
            <a:spAutoFit/>
          </a:bodyPr>
          <a:lstStyle/>
          <a:p>
            <a:r>
              <a:rPr lang="en-US" dirty="0"/>
              <a:t># Tuple without parentheses</a:t>
            </a:r>
          </a:p>
          <a:p>
            <a:r>
              <a:rPr lang="en-US" dirty="0">
                <a:solidFill>
                  <a:srgbClr val="3333FF"/>
                </a:solidFill>
              </a:rPr>
              <a:t>colors = "red", "green", "blue"</a:t>
            </a:r>
          </a:p>
          <a:p>
            <a:endParaRPr lang="en-US" dirty="0">
              <a:solidFill>
                <a:srgbClr val="3333FF"/>
              </a:solidFill>
            </a:endParaRPr>
          </a:p>
          <a:p>
            <a:r>
              <a:rPr lang="en-US" dirty="0"/>
              <a:t># Single-element tuple (requires a trailing comma)</a:t>
            </a:r>
          </a:p>
          <a:p>
            <a:r>
              <a:rPr lang="en-US" dirty="0">
                <a:solidFill>
                  <a:srgbClr val="3333FF"/>
                </a:solidFill>
              </a:rPr>
              <a:t>single = (42,)</a:t>
            </a:r>
          </a:p>
          <a:p>
            <a:endParaRPr lang="en-US" dirty="0">
              <a:solidFill>
                <a:srgbClr val="3333FF"/>
              </a:solidFill>
            </a:endParaRPr>
          </a:p>
          <a:p>
            <a:r>
              <a:rPr lang="en-US" dirty="0"/>
              <a:t># Nested tuple</a:t>
            </a:r>
          </a:p>
          <a:p>
            <a:r>
              <a:rPr lang="en-US" dirty="0">
                <a:solidFill>
                  <a:srgbClr val="3333FF"/>
                </a:solidFill>
              </a:rPr>
              <a:t>nested = (1, 2, ("a", "b"), 3)</a:t>
            </a:r>
          </a:p>
          <a:p>
            <a:endParaRPr lang="en-US" dirty="0">
              <a:solidFill>
                <a:srgbClr val="3333FF"/>
              </a:solidFill>
            </a:endParaRPr>
          </a:p>
          <a:p>
            <a:r>
              <a:rPr lang="en-US" dirty="0">
                <a:solidFill>
                  <a:srgbClr val="3333FF"/>
                </a:solidFill>
              </a:rPr>
              <a:t>print(coordinates)  </a:t>
            </a:r>
          </a:p>
          <a:p>
            <a:r>
              <a:rPr lang="en-US" dirty="0">
                <a:solidFill>
                  <a:srgbClr val="3333FF"/>
                </a:solidFill>
              </a:rPr>
              <a:t>print(person)      </a:t>
            </a:r>
          </a:p>
          <a:p>
            <a:r>
              <a:rPr lang="en-US" dirty="0">
                <a:solidFill>
                  <a:srgbClr val="3333FF"/>
                </a:solidFill>
              </a:rPr>
              <a:t>print(colors)      </a:t>
            </a:r>
          </a:p>
          <a:p>
            <a:r>
              <a:rPr lang="en-US" dirty="0">
                <a:solidFill>
                  <a:srgbClr val="3333FF"/>
                </a:solidFill>
              </a:rPr>
              <a:t>print(single)     </a:t>
            </a:r>
          </a:p>
          <a:p>
            <a:r>
              <a:rPr lang="en-US" dirty="0">
                <a:solidFill>
                  <a:srgbClr val="3333FF"/>
                </a:solidFill>
              </a:rPr>
              <a:t>print(nested) </a:t>
            </a:r>
          </a:p>
        </p:txBody>
      </p:sp>
      <p:sp>
        <p:nvSpPr>
          <p:cNvPr id="5" name="TextBox 4">
            <a:extLst>
              <a:ext uri="{FF2B5EF4-FFF2-40B4-BE49-F238E27FC236}">
                <a16:creationId xmlns:a16="http://schemas.microsoft.com/office/drawing/2014/main" id="{C171243E-253A-5043-39AD-8AD16FCC3AB7}"/>
              </a:ext>
            </a:extLst>
          </p:cNvPr>
          <p:cNvSpPr txBox="1"/>
          <p:nvPr/>
        </p:nvSpPr>
        <p:spPr>
          <a:xfrm>
            <a:off x="241429" y="3871274"/>
            <a:ext cx="11709141" cy="646331"/>
          </a:xfrm>
          <a:prstGeom prst="rect">
            <a:avLst/>
          </a:prstGeom>
          <a:noFill/>
        </p:spPr>
        <p:txBody>
          <a:bodyPr wrap="square">
            <a:spAutoFit/>
          </a:bodyPr>
          <a:lstStyle/>
          <a:p>
            <a:pPr>
              <a:buNone/>
            </a:pPr>
            <a:r>
              <a:rPr lang="en-US" b="1" dirty="0"/>
              <a:t>2. Accessing Tuple Elements: A</a:t>
            </a:r>
            <a:r>
              <a:rPr lang="en-US" dirty="0">
                <a:effectLst/>
              </a:rPr>
              <a:t>ccess elements using </a:t>
            </a:r>
            <a:r>
              <a:rPr lang="en-US" b="1" dirty="0">
                <a:effectLst/>
              </a:rPr>
              <a:t>indexing</a:t>
            </a:r>
            <a:r>
              <a:rPr lang="en-US" dirty="0">
                <a:effectLst/>
              </a:rPr>
              <a:t> (0-based) or </a:t>
            </a:r>
            <a:r>
              <a:rPr lang="en-US" b="1" dirty="0">
                <a:effectLst/>
              </a:rPr>
              <a:t>slicing</a:t>
            </a:r>
            <a:r>
              <a:rPr lang="en-US" dirty="0">
                <a:effectLst/>
              </a:rPr>
              <a:t> to get a subset of the tuple.</a:t>
            </a:r>
          </a:p>
          <a:p>
            <a:pPr>
              <a:buNone/>
            </a:pPr>
            <a:r>
              <a:rPr lang="en-US" b="1" dirty="0">
                <a:effectLst/>
              </a:rPr>
              <a:t>Example: Accessing Elements in a Tuple</a:t>
            </a:r>
            <a:endParaRPr lang="en-US" dirty="0">
              <a:effectLst/>
            </a:endParaRPr>
          </a:p>
        </p:txBody>
      </p:sp>
      <p:sp>
        <p:nvSpPr>
          <p:cNvPr id="7" name="TextBox 6">
            <a:extLst>
              <a:ext uri="{FF2B5EF4-FFF2-40B4-BE49-F238E27FC236}">
                <a16:creationId xmlns:a16="http://schemas.microsoft.com/office/drawing/2014/main" id="{4EB99FD8-4ADF-32FC-F952-6B29AA9D635B}"/>
              </a:ext>
            </a:extLst>
          </p:cNvPr>
          <p:cNvSpPr txBox="1"/>
          <p:nvPr/>
        </p:nvSpPr>
        <p:spPr>
          <a:xfrm>
            <a:off x="2899489" y="4517605"/>
            <a:ext cx="6097554" cy="2308324"/>
          </a:xfrm>
          <a:prstGeom prst="rect">
            <a:avLst/>
          </a:prstGeom>
          <a:noFill/>
        </p:spPr>
        <p:txBody>
          <a:bodyPr wrap="square">
            <a:spAutoFit/>
          </a:bodyPr>
          <a:lstStyle/>
          <a:p>
            <a:r>
              <a:rPr lang="en-US" dirty="0">
                <a:solidFill>
                  <a:srgbClr val="3333FF"/>
                </a:solidFill>
              </a:rPr>
              <a:t>fruits = ("apple", "banana", "orange", "grape")</a:t>
            </a:r>
          </a:p>
          <a:p>
            <a:r>
              <a:rPr lang="en-US" dirty="0"/>
              <a:t># Access by index</a:t>
            </a:r>
          </a:p>
          <a:p>
            <a:r>
              <a:rPr lang="en-US" dirty="0">
                <a:solidFill>
                  <a:srgbClr val="3333FF"/>
                </a:solidFill>
              </a:rPr>
              <a:t>print(fruits[0])    </a:t>
            </a:r>
          </a:p>
          <a:p>
            <a:r>
              <a:rPr lang="en-US" dirty="0">
                <a:solidFill>
                  <a:srgbClr val="3333FF"/>
                </a:solidFill>
              </a:rPr>
              <a:t>print(fruits[-1])   </a:t>
            </a:r>
          </a:p>
          <a:p>
            <a:r>
              <a:rPr lang="en-US" dirty="0"/>
              <a:t># Slicing</a:t>
            </a:r>
          </a:p>
          <a:p>
            <a:r>
              <a:rPr lang="en-US" dirty="0">
                <a:solidFill>
                  <a:srgbClr val="3333FF"/>
                </a:solidFill>
              </a:rPr>
              <a:t>print(fruits[1:3])  </a:t>
            </a:r>
          </a:p>
          <a:p>
            <a:r>
              <a:rPr lang="en-US" dirty="0">
                <a:solidFill>
                  <a:srgbClr val="3333FF"/>
                </a:solidFill>
              </a:rPr>
              <a:t>print(fruits[:2])   </a:t>
            </a:r>
          </a:p>
          <a:p>
            <a:r>
              <a:rPr lang="en-US" dirty="0">
                <a:solidFill>
                  <a:srgbClr val="3333FF"/>
                </a:solidFill>
              </a:rPr>
              <a:t>print(fruits[2:]) </a:t>
            </a:r>
          </a:p>
        </p:txBody>
      </p:sp>
    </p:spTree>
    <p:extLst>
      <p:ext uri="{BB962C8B-B14F-4D97-AF65-F5344CB8AC3E}">
        <p14:creationId xmlns:p14="http://schemas.microsoft.com/office/powerpoint/2010/main" val="163181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326CB8-1C51-B15A-FD5D-92BA37782AD3}"/>
              </a:ext>
            </a:extLst>
          </p:cNvPr>
          <p:cNvSpPr txBox="1"/>
          <p:nvPr/>
        </p:nvSpPr>
        <p:spPr>
          <a:xfrm>
            <a:off x="501520" y="189732"/>
            <a:ext cx="11357687" cy="923330"/>
          </a:xfrm>
          <a:prstGeom prst="rect">
            <a:avLst/>
          </a:prstGeom>
          <a:noFill/>
        </p:spPr>
        <p:txBody>
          <a:bodyPr wrap="square">
            <a:spAutoFit/>
          </a:bodyPr>
          <a:lstStyle/>
          <a:p>
            <a:pPr>
              <a:buNone/>
            </a:pPr>
            <a:r>
              <a:rPr lang="en-US" b="1" dirty="0"/>
              <a:t>3. Immutability of Tuples: </a:t>
            </a:r>
            <a:r>
              <a:rPr lang="en-US" dirty="0">
                <a:effectLst/>
              </a:rPr>
              <a:t>Tuples cannot be modified after creation, which ensures data integrity but limits operations like adding, removing, or changing elements.</a:t>
            </a:r>
          </a:p>
          <a:p>
            <a:pPr>
              <a:buNone/>
            </a:pPr>
            <a:r>
              <a:rPr lang="en-US" b="1" dirty="0">
                <a:effectLst/>
              </a:rPr>
              <a:t>Example: Attempting to Modify a Tuple</a:t>
            </a:r>
            <a:endParaRPr lang="en-US" dirty="0">
              <a:effectLst/>
            </a:endParaRPr>
          </a:p>
        </p:txBody>
      </p:sp>
      <p:sp>
        <p:nvSpPr>
          <p:cNvPr id="7" name="TextBox 6">
            <a:extLst>
              <a:ext uri="{FF2B5EF4-FFF2-40B4-BE49-F238E27FC236}">
                <a16:creationId xmlns:a16="http://schemas.microsoft.com/office/drawing/2014/main" id="{F989E5E7-3475-CF95-9BFD-1493E19FECBC}"/>
              </a:ext>
            </a:extLst>
          </p:cNvPr>
          <p:cNvSpPr txBox="1"/>
          <p:nvPr/>
        </p:nvSpPr>
        <p:spPr>
          <a:xfrm>
            <a:off x="2013080" y="1200358"/>
            <a:ext cx="6097554" cy="2031325"/>
          </a:xfrm>
          <a:prstGeom prst="rect">
            <a:avLst/>
          </a:prstGeom>
          <a:noFill/>
        </p:spPr>
        <p:txBody>
          <a:bodyPr wrap="square">
            <a:spAutoFit/>
          </a:bodyPr>
          <a:lstStyle/>
          <a:p>
            <a:r>
              <a:rPr lang="en-US" dirty="0">
                <a:solidFill>
                  <a:srgbClr val="3333FF"/>
                </a:solidFill>
              </a:rPr>
              <a:t>point = (5, 10)</a:t>
            </a:r>
          </a:p>
          <a:p>
            <a:r>
              <a:rPr lang="en-US" dirty="0">
                <a:solidFill>
                  <a:srgbClr val="3333FF"/>
                </a:solidFill>
              </a:rPr>
              <a:t>point[0] = 15  </a:t>
            </a:r>
          </a:p>
          <a:p>
            <a:r>
              <a:rPr lang="en-US" dirty="0">
                <a:solidFill>
                  <a:srgbClr val="3333FF"/>
                </a:solidFill>
              </a:rPr>
              <a:t>print(point)  </a:t>
            </a:r>
          </a:p>
          <a:p>
            <a:endParaRPr lang="en-US" dirty="0">
              <a:solidFill>
                <a:srgbClr val="3333FF"/>
              </a:solidFill>
            </a:endParaRPr>
          </a:p>
          <a:p>
            <a:r>
              <a:rPr lang="en-US" dirty="0"/>
              <a:t># You can create a new tuple instead</a:t>
            </a:r>
          </a:p>
          <a:p>
            <a:r>
              <a:rPr lang="en-US" dirty="0" err="1">
                <a:solidFill>
                  <a:srgbClr val="3333FF"/>
                </a:solidFill>
              </a:rPr>
              <a:t>new_point</a:t>
            </a:r>
            <a:r>
              <a:rPr lang="en-US" dirty="0">
                <a:solidFill>
                  <a:srgbClr val="3333FF"/>
                </a:solidFill>
              </a:rPr>
              <a:t> = (15, point[1])</a:t>
            </a:r>
          </a:p>
          <a:p>
            <a:r>
              <a:rPr lang="en-US" dirty="0">
                <a:solidFill>
                  <a:srgbClr val="3333FF"/>
                </a:solidFill>
              </a:rPr>
              <a:t>print(</a:t>
            </a:r>
            <a:r>
              <a:rPr lang="en-US" dirty="0" err="1">
                <a:solidFill>
                  <a:srgbClr val="3333FF"/>
                </a:solidFill>
              </a:rPr>
              <a:t>new_point</a:t>
            </a:r>
            <a:r>
              <a:rPr lang="en-US" dirty="0">
                <a:solidFill>
                  <a:srgbClr val="3333FF"/>
                </a:solidFill>
              </a:rPr>
              <a:t>) </a:t>
            </a:r>
          </a:p>
        </p:txBody>
      </p:sp>
      <p:sp>
        <p:nvSpPr>
          <p:cNvPr id="9" name="TextBox 8">
            <a:extLst>
              <a:ext uri="{FF2B5EF4-FFF2-40B4-BE49-F238E27FC236}">
                <a16:creationId xmlns:a16="http://schemas.microsoft.com/office/drawing/2014/main" id="{071FA99A-284B-803B-0855-84C4015F0345}"/>
              </a:ext>
            </a:extLst>
          </p:cNvPr>
          <p:cNvSpPr txBox="1"/>
          <p:nvPr/>
        </p:nvSpPr>
        <p:spPr>
          <a:xfrm>
            <a:off x="501520" y="3429000"/>
            <a:ext cx="11227060" cy="1477328"/>
          </a:xfrm>
          <a:prstGeom prst="rect">
            <a:avLst/>
          </a:prstGeom>
          <a:noFill/>
        </p:spPr>
        <p:txBody>
          <a:bodyPr wrap="square">
            <a:spAutoFit/>
          </a:bodyPr>
          <a:lstStyle/>
          <a:p>
            <a:pPr>
              <a:buNone/>
            </a:pPr>
            <a:r>
              <a:rPr lang="en-US" b="1" dirty="0"/>
              <a:t>4. Tuple Methods</a:t>
            </a:r>
          </a:p>
          <a:p>
            <a:pPr>
              <a:buNone/>
            </a:pPr>
            <a:r>
              <a:rPr lang="en-US" dirty="0">
                <a:effectLst/>
              </a:rPr>
              <a:t>Tuples have only two built-in methods due to their immutability:</a:t>
            </a:r>
          </a:p>
          <a:p>
            <a:pPr lvl="1">
              <a:buFont typeface="Arial" panose="020B0604020202020204" pitchFamily="34" charset="0"/>
              <a:buChar char="•"/>
            </a:pPr>
            <a:r>
              <a:rPr lang="en-US" dirty="0"/>
              <a:t>count(x): Returns the number of occurrences of x.</a:t>
            </a:r>
          </a:p>
          <a:p>
            <a:pPr lvl="1">
              <a:buFont typeface="Arial" panose="020B0604020202020204" pitchFamily="34" charset="0"/>
              <a:buChar char="•"/>
            </a:pPr>
            <a:r>
              <a:rPr lang="en-US" dirty="0"/>
              <a:t>index(x): Returns the index of the first occurrence of x.</a:t>
            </a:r>
          </a:p>
          <a:p>
            <a:pPr>
              <a:buNone/>
            </a:pPr>
            <a:r>
              <a:rPr lang="en-US" b="1" dirty="0">
                <a:effectLst/>
              </a:rPr>
              <a:t>Example: Using Tuple Methods</a:t>
            </a:r>
            <a:endParaRPr lang="en-US" dirty="0">
              <a:effectLst/>
            </a:endParaRPr>
          </a:p>
        </p:txBody>
      </p:sp>
      <p:sp>
        <p:nvSpPr>
          <p:cNvPr id="11" name="TextBox 10">
            <a:extLst>
              <a:ext uri="{FF2B5EF4-FFF2-40B4-BE49-F238E27FC236}">
                <a16:creationId xmlns:a16="http://schemas.microsoft.com/office/drawing/2014/main" id="{91AB26F7-8EE2-9A6A-BF09-F737435A164B}"/>
              </a:ext>
            </a:extLst>
          </p:cNvPr>
          <p:cNvSpPr txBox="1"/>
          <p:nvPr/>
        </p:nvSpPr>
        <p:spPr>
          <a:xfrm>
            <a:off x="1901113" y="4826675"/>
            <a:ext cx="6097554" cy="2031325"/>
          </a:xfrm>
          <a:prstGeom prst="rect">
            <a:avLst/>
          </a:prstGeom>
          <a:noFill/>
        </p:spPr>
        <p:txBody>
          <a:bodyPr wrap="square">
            <a:spAutoFit/>
          </a:bodyPr>
          <a:lstStyle/>
          <a:p>
            <a:r>
              <a:rPr lang="en-US" dirty="0">
                <a:solidFill>
                  <a:srgbClr val="3333FF"/>
                </a:solidFill>
              </a:rPr>
              <a:t>numbers = (1, 2, 2, 3, 4, 2)</a:t>
            </a:r>
          </a:p>
          <a:p>
            <a:endParaRPr lang="en-US" dirty="0">
              <a:solidFill>
                <a:srgbClr val="3333FF"/>
              </a:solidFill>
            </a:endParaRPr>
          </a:p>
          <a:p>
            <a:r>
              <a:rPr lang="en-US" dirty="0"/>
              <a:t># Count occurrences</a:t>
            </a:r>
          </a:p>
          <a:p>
            <a:r>
              <a:rPr lang="en-US" dirty="0">
                <a:solidFill>
                  <a:srgbClr val="3333FF"/>
                </a:solidFill>
              </a:rPr>
              <a:t>print(</a:t>
            </a:r>
            <a:r>
              <a:rPr lang="en-US" dirty="0" err="1">
                <a:solidFill>
                  <a:srgbClr val="3333FF"/>
                </a:solidFill>
              </a:rPr>
              <a:t>numbers.count</a:t>
            </a:r>
            <a:r>
              <a:rPr lang="en-US" dirty="0">
                <a:solidFill>
                  <a:srgbClr val="3333FF"/>
                </a:solidFill>
              </a:rPr>
              <a:t>(2))  </a:t>
            </a:r>
          </a:p>
          <a:p>
            <a:endParaRPr lang="en-US" dirty="0">
              <a:solidFill>
                <a:srgbClr val="3333FF"/>
              </a:solidFill>
            </a:endParaRPr>
          </a:p>
          <a:p>
            <a:r>
              <a:rPr lang="en-US" dirty="0"/>
              <a:t># Find index of first occurrence</a:t>
            </a:r>
          </a:p>
          <a:p>
            <a:r>
              <a:rPr lang="en-US" dirty="0">
                <a:solidFill>
                  <a:srgbClr val="3333FF"/>
                </a:solidFill>
              </a:rPr>
              <a:t>print(</a:t>
            </a:r>
            <a:r>
              <a:rPr lang="en-US" dirty="0" err="1">
                <a:solidFill>
                  <a:srgbClr val="3333FF"/>
                </a:solidFill>
              </a:rPr>
              <a:t>numbers.index</a:t>
            </a:r>
            <a:r>
              <a:rPr lang="en-US" dirty="0">
                <a:solidFill>
                  <a:srgbClr val="3333FF"/>
                </a:solidFill>
              </a:rPr>
              <a:t>(2)) </a:t>
            </a:r>
          </a:p>
        </p:txBody>
      </p:sp>
    </p:spTree>
    <p:extLst>
      <p:ext uri="{BB962C8B-B14F-4D97-AF65-F5344CB8AC3E}">
        <p14:creationId xmlns:p14="http://schemas.microsoft.com/office/powerpoint/2010/main" val="3204500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202D8-05B9-0811-B369-E3E0BEA99DB6}"/>
            </a:ext>
          </a:extLst>
        </p:cNvPr>
        <p:cNvGrpSpPr/>
        <p:nvPr/>
      </p:nvGrpSpPr>
      <p:grpSpPr>
        <a:xfrm>
          <a:off x="0" y="0"/>
          <a:ext cx="0" cy="0"/>
          <a:chOff x="0" y="0"/>
          <a:chExt cx="0" cy="0"/>
        </a:xfrm>
      </p:grpSpPr>
      <p:sp>
        <p:nvSpPr>
          <p:cNvPr id="2" name="AutoShape 2" descr="200+ Ultimate Tech Quiz Questions To Boost Your Brain Power">
            <a:extLst>
              <a:ext uri="{FF2B5EF4-FFF2-40B4-BE49-F238E27FC236}">
                <a16:creationId xmlns:a16="http://schemas.microsoft.com/office/drawing/2014/main" id="{5241A184-7650-92AC-BB65-DEF769B8BB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3CC26594-8BF3-23A4-302C-2B012A445151}"/>
              </a:ext>
            </a:extLst>
          </p:cNvPr>
          <p:cNvPicPr>
            <a:picLocks noChangeAspect="1"/>
          </p:cNvPicPr>
          <p:nvPr/>
        </p:nvPicPr>
        <p:blipFill>
          <a:blip r:embed="rId2"/>
          <a:stretch>
            <a:fillRect/>
          </a:stretch>
        </p:blipFill>
        <p:spPr>
          <a:xfrm>
            <a:off x="2005568" y="382554"/>
            <a:ext cx="8180863" cy="6120883"/>
          </a:xfrm>
          <a:prstGeom prst="rect">
            <a:avLst/>
          </a:prstGeom>
        </p:spPr>
      </p:pic>
    </p:spTree>
    <p:extLst>
      <p:ext uri="{BB962C8B-B14F-4D97-AF65-F5344CB8AC3E}">
        <p14:creationId xmlns:p14="http://schemas.microsoft.com/office/powerpoint/2010/main" val="1679753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2032</TotalTime>
  <Words>3921</Words>
  <Application>Microsoft Office PowerPoint</Application>
  <PresentationFormat>Widescreen</PresentationFormat>
  <Paragraphs>485</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Courier New</vt:lpstr>
      <vt:lpstr>Menlo</vt:lpstr>
      <vt:lpstr>quote-cjk-patch</vt:lpstr>
      <vt:lpstr>Wingdings</vt:lpstr>
      <vt:lpstr>Office Theme</vt:lpstr>
      <vt:lpstr>Python…… Explore to Data World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Selection or Conditional Statement</vt:lpstr>
      <vt:lpstr>Iteration</vt:lpstr>
      <vt:lpstr>PowerPoint Presentation</vt:lpstr>
      <vt:lpstr>Functions  </vt:lpstr>
      <vt:lpstr>PowerPoint Presentation</vt:lpstr>
      <vt:lpstr>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Explore to Data World</dc:title>
  <dc:creator>leno</dc:creator>
  <cp:lastModifiedBy>PowerBI</cp:lastModifiedBy>
  <cp:revision>105</cp:revision>
  <dcterms:created xsi:type="dcterms:W3CDTF">2023-01-13T02:32:07Z</dcterms:created>
  <dcterms:modified xsi:type="dcterms:W3CDTF">2025-09-21T02:23:43Z</dcterms:modified>
</cp:coreProperties>
</file>